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2" r:id="rId3"/>
    <p:sldId id="264" r:id="rId4"/>
    <p:sldId id="274" r:id="rId5"/>
    <p:sldId id="270" r:id="rId6"/>
    <p:sldId id="257" r:id="rId7"/>
    <p:sldId id="276" r:id="rId8"/>
    <p:sldId id="277" r:id="rId9"/>
    <p:sldId id="269" r:id="rId10"/>
    <p:sldId id="281" r:id="rId11"/>
    <p:sldId id="260" r:id="rId12"/>
    <p:sldId id="258" r:id="rId13"/>
    <p:sldId id="262" r:id="rId14"/>
    <p:sldId id="261" r:id="rId15"/>
    <p:sldId id="265" r:id="rId16"/>
    <p:sldId id="266" r:id="rId17"/>
    <p:sldId id="267" r:id="rId18"/>
    <p:sldId id="278" r:id="rId19"/>
    <p:sldId id="279" r:id="rId20"/>
    <p:sldId id="280" r:id="rId21"/>
    <p:sldId id="283" r:id="rId22"/>
    <p:sldId id="284" r:id="rId23"/>
    <p:sldId id="285" r:id="rId24"/>
    <p:sldId id="286" r:id="rId25"/>
    <p:sldId id="287" r:id="rId26"/>
    <p:sldId id="282" r:id="rId27"/>
    <p:sldId id="288" r:id="rId28"/>
    <p:sldId id="271" r:id="rId29"/>
  </p:sldIdLst>
  <p:sldSz cx="12192000" cy="6858000"/>
  <p:notesSz cx="6858000" cy="9144000"/>
  <p:custDataLst>
    <p:tags r:id="rId30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7CA51A01-D8F4-483E-AC35-EC1A4FBA1717}">
          <p14:sldIdLst>
            <p14:sldId id="256"/>
            <p14:sldId id="272"/>
            <p14:sldId id="264"/>
            <p14:sldId id="274"/>
            <p14:sldId id="270"/>
            <p14:sldId id="257"/>
            <p14:sldId id="276"/>
            <p14:sldId id="277"/>
            <p14:sldId id="269"/>
            <p14:sldId id="281"/>
            <p14:sldId id="260"/>
            <p14:sldId id="258"/>
          </p14:sldIdLst>
        </p14:section>
        <p14:section name="Раздел без заголовка" id="{F60D5F4F-CBE5-4916-8E06-7431614B670B}">
          <p14:sldIdLst>
            <p14:sldId id="262"/>
            <p14:sldId id="261"/>
            <p14:sldId id="265"/>
            <p14:sldId id="266"/>
            <p14:sldId id="267"/>
            <p14:sldId id="278"/>
            <p14:sldId id="279"/>
            <p14:sldId id="280"/>
            <p14:sldId id="283"/>
            <p14:sldId id="284"/>
            <p14:sldId id="285"/>
            <p14:sldId id="286"/>
            <p14:sldId id="287"/>
            <p14:sldId id="282"/>
            <p14:sldId id="288"/>
            <p14:sldId id="271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279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312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ags" Target="tags/tag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defPPr/>
            </a:lstStyle>
            <a:p>
              <a:endParaRPr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defPPr/>
            </a:lstStyle>
            <a:p>
              <a:endParaRPr/>
            </a:p>
          </p:txBody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defPPr/>
            </a:lstStyle>
            <a:p>
              <a:endParaRPr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defPPr/>
            </a:lstStyle>
            <a:p>
              <a:endParaRPr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defPPr/>
            </a:lstStyle>
            <a:p>
              <a:endParaRPr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defPPr/>
            </a:lstStyle>
            <a:p>
              <a:endParaRPr/>
            </a:p>
          </p:txBody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defPPr/>
            </a:lstStyle>
            <a:p>
              <a:endParaRPr/>
            </a:p>
          </p:txBody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defPPr/>
            </a:lstStyle>
            <a:p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defPPr/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defPPr/>
          </a:lstStyle>
          <a:p>
            <a:fld id="{94628E79-DF89-4794-A0CA-10CAC03CEB01}" type="datetimeFigureOut">
              <a:rPr lang="ru-RU" smtClean="0"/>
              <a:pPr/>
              <a:t>02.04.2024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defPPr/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defPPr/>
          </a:lstStyle>
          <a:p>
            <a:fld id="{10EC5AEC-D918-4CC8-A0A6-48FDD70E675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8365034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defPPr/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defPPr/>
          </a:lstStyle>
          <a:p>
            <a:fld id="{94628E79-DF89-4794-A0CA-10CAC03CEB01}" type="datetimeFigureOut">
              <a:rPr lang="ru-RU" smtClean="0"/>
              <a:pPr/>
              <a:t>02.04.2024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defPPr/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defPPr/>
          </a:lstStyle>
          <a:p>
            <a:fld id="{10EC5AEC-D918-4CC8-A0A6-48FDD70E675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4326454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defPPr/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defPPr/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defPPr/>
          </a:lstStyle>
          <a:p>
            <a:fld id="{94628E79-DF89-4794-A0CA-10CAC03CEB01}" type="datetimeFigureOut">
              <a:rPr lang="ru-RU" smtClean="0"/>
              <a:pPr/>
              <a:t>02.04.2024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defPPr/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defPPr/>
          </a:lstStyle>
          <a:p>
            <a:fld id="{10EC5AEC-D918-4CC8-A0A6-48FDD70E675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7100730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defPPr/>
          </a:lstStyle>
          <a:p>
            <a:fld id="{94628E79-DF89-4794-A0CA-10CAC03CEB01}" type="datetimeFigureOut">
              <a:rPr lang="ru-RU" smtClean="0"/>
              <a:pPr/>
              <a:t>02.04.2024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defPPr/>
          </a:lstStyle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defPPr/>
          </a:lstStyle>
          <a:p>
            <a:fld id="{10EC5AEC-D918-4CC8-A0A6-48FDD70E675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8798375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defPPr/>
            </a:lstStyle>
            <a:p>
              <a:endParaRPr/>
            </a:p>
          </p:txBody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defPPr/>
            </a:lstStyle>
            <a:p>
              <a:endParaRPr/>
            </a:p>
          </p:txBody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defPPr/>
            </a:lstStyle>
            <a:p>
              <a:endParaRPr/>
            </a:p>
          </p:txBody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defPPr/>
            </a:lstStyle>
            <a:p>
              <a:endParaRPr/>
            </a:p>
          </p:txBody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defPPr/>
            </a:lstStyle>
            <a:p>
              <a:endParaRPr/>
            </a:p>
          </p:txBody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defPPr/>
            </a:lstStyle>
            <a:p>
              <a:endParaRPr/>
            </a:p>
          </p:txBody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defPPr/>
            </a:lstStyle>
            <a:p>
              <a:endParaRPr/>
            </a:p>
          </p:txBody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defPPr/>
            </a:lstStyle>
            <a:p>
              <a:endParaRPr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defPPr/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/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/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628E79-DF89-4794-A0CA-10CAC03CEB01}" type="datetimeFigureOut">
              <a:rPr lang="ru-RU" smtClean="0"/>
              <a:pPr/>
              <a:t>02.04.2024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/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/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10EC5AEC-D918-4CC8-A0A6-48FDD70E675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97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7" r:id="rId4"/>
  </p:sldLayoutIdLst>
  <p:transition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Relationship Id="rId9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39.jpeg"/><Relationship Id="rId7" Type="http://schemas.openxmlformats.org/officeDocument/2006/relationships/image" Target="../media/image43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Relationship Id="rId9" Type="http://schemas.openxmlformats.org/officeDocument/2006/relationships/image" Target="../media/image58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7" Type="http://schemas.openxmlformats.org/officeDocument/2006/relationships/image" Target="../media/image88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7" Type="http://schemas.openxmlformats.org/officeDocument/2006/relationships/image" Target="../media/image111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0.jpeg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20337" y="575370"/>
            <a:ext cx="7905749" cy="457200"/>
          </a:xfrm>
        </p:spPr>
        <p:txBody>
          <a:bodyPr/>
          <a:lstStyle>
            <a:defPPr/>
          </a:lstStyle>
          <a:p>
            <a:pPr algn="ctr"/>
            <a:br>
              <a:rPr lang="ru-RU" sz="24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4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Отдел опеки и попечительства администрации муниципального района «Вилюйский улус (район)»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6572" y="1159497"/>
            <a:ext cx="9858970" cy="5476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556785"/>
      </p:ext>
    </p:extLst>
  </p:cSld>
  <p:clrMapOvr>
    <a:masterClrMapping/>
  </p:clrMapOvr>
  <p:transition spd="slow" advTm="2529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5376" y="3206134"/>
            <a:ext cx="6400799" cy="897467"/>
          </a:xfrm>
        </p:spPr>
        <p:txBody>
          <a:bodyPr>
            <a:normAutofit/>
          </a:bodyPr>
          <a:lstStyle>
            <a:defPPr/>
          </a:lstStyle>
          <a:p>
            <a:pPr algn="ctr"/>
            <a:r>
              <a:rPr lang="ru-RU" b="1" i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ВМЕСТЕ ВО БЛАГО ДЕТЕЙ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38" t="11550" r="11064" b="478"/>
          <a:stretch>
            <a:fillRect/>
          </a:stretch>
        </p:blipFill>
        <p:spPr>
          <a:xfrm>
            <a:off x="8338595" y="2192538"/>
            <a:ext cx="3403600" cy="4334933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35" r="23344" b="30149"/>
          <a:stretch>
            <a:fillRect/>
          </a:stretch>
        </p:blipFill>
        <p:spPr>
          <a:xfrm>
            <a:off x="5014032" y="4002583"/>
            <a:ext cx="2622901" cy="2524888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8" t="46172" r="8858" b="16297"/>
          <a:stretch>
            <a:fillRect/>
          </a:stretch>
        </p:blipFill>
        <p:spPr>
          <a:xfrm>
            <a:off x="457201" y="355538"/>
            <a:ext cx="8551789" cy="285059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75" t="38387" r="52232" b="40000"/>
          <a:stretch>
            <a:fillRect/>
          </a:stretch>
        </p:blipFill>
        <p:spPr>
          <a:xfrm>
            <a:off x="396223" y="4103601"/>
            <a:ext cx="4125959" cy="242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469324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20" t="13782" r="11121" b="10210"/>
          <a:stretch>
            <a:fillRect/>
          </a:stretch>
        </p:blipFill>
        <p:spPr>
          <a:xfrm>
            <a:off x="9557995" y="4994973"/>
            <a:ext cx="2515471" cy="17985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8432" y="307895"/>
            <a:ext cx="9572570" cy="679210"/>
          </a:xfrm>
        </p:spPr>
        <p:txBody>
          <a:bodyPr>
            <a:normAutofit fontScale="90000"/>
          </a:bodyPr>
          <a:lstStyle>
            <a:defPPr/>
          </a:lstStyle>
          <a:p>
            <a:r>
              <a:rPr lang="ru-RU" sz="2800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мероприятий для приемных и замещающих семей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365" y="1303867"/>
            <a:ext cx="2863184" cy="243855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69"/>
          <a:stretch>
            <a:fillRect/>
          </a:stretch>
        </p:blipFill>
        <p:spPr>
          <a:xfrm rot="470481">
            <a:off x="9097933" y="1160244"/>
            <a:ext cx="2549526" cy="202372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02"/>
          <a:stretch>
            <a:fillRect/>
          </a:stretch>
        </p:blipFill>
        <p:spPr>
          <a:xfrm rot="491611">
            <a:off x="7156152" y="3268997"/>
            <a:ext cx="2445742" cy="20188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534956" y="5425731"/>
            <a:ext cx="8304244" cy="1200329"/>
          </a:xfrm>
          <a:prstGeom prst="rect">
            <a:avLst/>
          </a:prstGeom>
        </p:spPr>
        <p:txBody>
          <a:bodyPr wrap="square">
            <a:spAutoFit/>
          </a:bodyPr>
          <a:lstStyle>
            <a:defPPr/>
          </a:lstStyle>
          <a:p>
            <a:pPr algn="ctr"/>
            <a:r>
              <a:rPr lang="ru-RU" sz="24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«Быть семьей означает быть частью чего-то очень замечательного. Вы будете любить и будете любимыми всю оставшуюся жизнь»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33" y="1122725"/>
            <a:ext cx="4709599" cy="38272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55716581"/>
      </p:ext>
    </p:extLst>
  </p:cSld>
  <p:clrMapOvr>
    <a:masterClrMapping/>
  </p:clrMapOvr>
  <p:transition spd="slow" advTm="6753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8" descr="C:\Users\Егор\Desktop\ФОТО ООиП-2015 года\Для презентации\IMG_968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86"/>
          <a:stretch>
            <a:fillRect/>
          </a:stretch>
        </p:blipFill>
        <p:spPr bwMode="auto">
          <a:xfrm rot="21163720">
            <a:off x="200564" y="4554281"/>
            <a:ext cx="2797693" cy="20425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64472" y="3108193"/>
            <a:ext cx="5209452" cy="790432"/>
          </a:xfrm>
        </p:spPr>
        <p:txBody>
          <a:bodyPr>
            <a:normAutofit/>
          </a:bodyPr>
          <a:lstStyle>
            <a:defPPr/>
          </a:lstStyle>
          <a:p>
            <a:r>
              <a:rPr lang="ru-RU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180" y="1044041"/>
            <a:ext cx="3737145" cy="32231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7322" y="1560156"/>
            <a:ext cx="3099134" cy="29125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3" descr="C:\Users\Егор\Desktop\ФОТО ООиП-2015 года\Для презентации\IMG_974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9" t="5357" r="7317" b="19643"/>
          <a:stretch>
            <a:fillRect/>
          </a:stretch>
        </p:blipFill>
        <p:spPr bwMode="auto">
          <a:xfrm>
            <a:off x="4380179" y="1031836"/>
            <a:ext cx="4641879" cy="24673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Егор\Desktop\ФОТО ООиП-2015 года\Для презентации\IMG_976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57" r="14169" b="28750"/>
          <a:stretch>
            <a:fillRect/>
          </a:stretch>
        </p:blipFill>
        <p:spPr bwMode="auto">
          <a:xfrm>
            <a:off x="7703205" y="4926396"/>
            <a:ext cx="4407184" cy="17977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0165278" y="-439738"/>
            <a:ext cx="272019" cy="249238"/>
          </a:xfr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4315" y="4267218"/>
            <a:ext cx="3062003" cy="19787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Box 14"/>
          <p:cNvSpPr txBox="1"/>
          <p:nvPr/>
        </p:nvSpPr>
        <p:spPr>
          <a:xfrm>
            <a:off x="1140481" y="241148"/>
            <a:ext cx="6311452" cy="584775"/>
          </a:xfrm>
          <a:prstGeom prst="rect">
            <a:avLst/>
          </a:prstGeom>
          <a:noFill/>
          <a:ln w="9525" cap="flat" cmpd="sng" algn="ctr">
            <a:solidFill>
              <a:srgbClr val="A7EA52"/>
            </a:solidFill>
            <a:prstDash val="solid"/>
          </a:ln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p:spPr>
        <p:txBody>
          <a:bodyPr wrap="square" rtlCol="0">
            <a:spAutoFit/>
          </a:bodyPr>
          <a:lstStyle>
            <a:defPPr/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ru-RU" sz="3200" b="1" i="0" u="none" strike="noStrike" kern="0" cap="none" spc="0" normalizeH="0" baseline="0" noProof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Ысыах </a:t>
            </a:r>
            <a:r>
              <a:rPr lang="ru-RU" sz="3200" b="1" ker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замещающих</a:t>
            </a:r>
            <a:r>
              <a:rPr kumimoji="0" lang="ru-RU" sz="3200" b="1" i="0" u="none" strike="noStrike" kern="0" cap="none" spc="0" normalizeH="0" baseline="0" noProof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семей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7175">
            <a:off x="6000316" y="3501887"/>
            <a:ext cx="2654923" cy="26549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53855244"/>
      </p:ext>
    </p:extLst>
  </p:cSld>
  <p:clrMapOvr>
    <a:masterClrMapping/>
  </p:clrMapOvr>
  <p:transition spd="slow" advTm="2579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7438" y="262442"/>
            <a:ext cx="2036546" cy="2054307"/>
          </a:xfrm>
          <a:prstGeom prst="rect">
            <a:avLst/>
          </a:prstGeom>
        </p:spPr>
      </p:pic>
      <p:pic>
        <p:nvPicPr>
          <p:cNvPr id="4" name="Picture 12" descr="C:\Users\Егор\Desktop\ФОТО ООиП-2015 года\Для презентации\IMG_9709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05" t="14702" r="13452"/>
          <a:stretch>
            <a:fillRect/>
          </a:stretch>
        </p:blipFill>
        <p:spPr bwMode="auto">
          <a:xfrm rot="21253288">
            <a:off x="414698" y="3986934"/>
            <a:ext cx="2114633" cy="25484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64" y="771200"/>
            <a:ext cx="5129189" cy="38007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1" t="17652" r="27184" b="-1"/>
          <a:stretch>
            <a:fillRect/>
          </a:stretch>
        </p:blipFill>
        <p:spPr>
          <a:xfrm>
            <a:off x="5355762" y="1193624"/>
            <a:ext cx="4155514" cy="37342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11276" y="2801867"/>
            <a:ext cx="2560542" cy="203624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64235" y="4422509"/>
            <a:ext cx="2711133" cy="2223605"/>
          </a:xfrm>
          <a:prstGeom prst="rect">
            <a:avLst/>
          </a:prstGeom>
        </p:spPr>
      </p:pic>
      <p:pic>
        <p:nvPicPr>
          <p:cNvPr id="10" name="Picture 2" descr="C:\Documents and Settings\User\Рабочий стол\видеосъемка Сыдыбыл\IMG_2839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68"/>
          <a:stretch>
            <a:fillRect/>
          </a:stretch>
        </p:blipFill>
        <p:spPr bwMode="auto">
          <a:xfrm>
            <a:off x="6457357" y="4238911"/>
            <a:ext cx="3480081" cy="24072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400290" y="183227"/>
            <a:ext cx="8740923" cy="583750"/>
          </a:xfrm>
          <a:prstGeom prst="rect">
            <a:avLst/>
          </a:prstGeom>
        </p:spPr>
        <p:txBody>
          <a:bodyPr wrap="square">
            <a:spAutoFit/>
          </a:bodyPr>
          <a:lstStyle>
            <a:defPPr/>
          </a:lstStyle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3200" b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«Семья – это самое важное, что есть на свете»</a:t>
            </a:r>
            <a:endParaRPr lang="ru-RU" sz="3200" b="1">
              <a:solidFill>
                <a:srgbClr val="7030A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7557862"/>
      </p:ext>
    </p:extLst>
  </p:cSld>
  <p:clrMapOvr>
    <a:masterClrMapping/>
  </p:clrMapOvr>
  <p:transition spd="slow" advTm="499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76074" y="2632320"/>
            <a:ext cx="4129766" cy="808463"/>
          </a:xfrm>
        </p:spPr>
        <p:txBody>
          <a:bodyPr>
            <a:normAutofit/>
          </a:bodyPr>
          <a:lstStyle>
            <a:defPPr/>
          </a:lstStyle>
          <a:p>
            <a:endParaRPr lang="ru-RU" sz="2000"/>
          </a:p>
        </p:txBody>
      </p:sp>
      <p:pic>
        <p:nvPicPr>
          <p:cNvPr id="16" name="Объект 1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379" y="5600700"/>
            <a:ext cx="511617" cy="338138"/>
          </a:xfrm>
        </p:spPr>
      </p:pic>
      <p:pic>
        <p:nvPicPr>
          <p:cNvPr id="10" name="Picture 6" descr="C:\Users\Егор\Desktop\ФОТО ООиП-2015 года\День защиты фото\IMG_607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7" r="31190"/>
          <a:stretch>
            <a:fillRect/>
          </a:stretch>
        </p:blipFill>
        <p:spPr bwMode="auto">
          <a:xfrm>
            <a:off x="9200678" y="1557662"/>
            <a:ext cx="2138859" cy="27985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C:\Users\Егор\Desktop\ФОТО ООиП-2015 года\День защиты фото\IMG_612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9" r="-1" b="38393"/>
          <a:stretch>
            <a:fillRect/>
          </a:stretch>
        </p:blipFill>
        <p:spPr bwMode="auto">
          <a:xfrm>
            <a:off x="1129938" y="4221957"/>
            <a:ext cx="3318188" cy="25439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86267" y="142455"/>
            <a:ext cx="9177866" cy="120032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/>
          </a:lstStyle>
          <a:p>
            <a:pPr algn="ctr"/>
            <a:r>
              <a:rPr lang="ru-RU" sz="24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«Быть семьей означает быть частью чего-то очень замечательного. Вы будете любить и будете любимыми всю оставшуюся жизнь»</a:t>
            </a:r>
          </a:p>
        </p:txBody>
      </p:sp>
      <p:pic>
        <p:nvPicPr>
          <p:cNvPr id="13" name="Picture 9" descr="C:\Users\Егор\Desktop\ФОТО ООиП-2015 года\День защиты фото\IMG_610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62" b="14715"/>
          <a:stretch>
            <a:fillRect/>
          </a:stretch>
        </p:blipFill>
        <p:spPr bwMode="auto">
          <a:xfrm>
            <a:off x="3449038" y="1557662"/>
            <a:ext cx="5495436" cy="26642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:\Users\Егор\Desktop\ФОТО ООиП-2015 года\День защиты фото\IMG_594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94" r="2381" b="22322"/>
          <a:stretch>
            <a:fillRect/>
          </a:stretch>
        </p:blipFill>
        <p:spPr bwMode="auto">
          <a:xfrm>
            <a:off x="4849686" y="4194671"/>
            <a:ext cx="5701556" cy="26642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Егор\Desktop\ФОТО ООиП-2015 года\День защиты фото\IMG_596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35" t="-357" r="22656" b="357"/>
          <a:stretch>
            <a:fillRect/>
          </a:stretch>
        </p:blipFill>
        <p:spPr bwMode="auto">
          <a:xfrm flipH="1">
            <a:off x="719152" y="1272773"/>
            <a:ext cx="2347775" cy="29491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4133" y="68461"/>
            <a:ext cx="2473415" cy="14892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23718144"/>
      </p:ext>
    </p:extLst>
  </p:cSld>
  <p:clrMapOvr>
    <a:masterClrMapping/>
  </p:clrMapOvr>
  <p:transition spd="slow" advTm="34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44329" y="3657313"/>
            <a:ext cx="6489244" cy="811655"/>
          </a:xfrm>
        </p:spPr>
        <p:txBody>
          <a:bodyPr/>
          <a:lstStyle>
            <a:defPPr/>
          </a:lstStyle>
          <a:p>
            <a:pPr algn="just"/>
            <a:r>
              <a:rPr lang="ru-RU" sz="20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«Мир — это красота жизни. Это солнечный свет. Это улыбка ребенка, любовь матери, радость отца, единство семьи. Это прогресс человека, победа правого дела, торжество истины».</a:t>
            </a:r>
            <a:br>
              <a:rPr lang="ru-RU" sz="2800"/>
            </a:br>
            <a:endParaRPr lang="ru-RU" sz="280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92807" y="4604674"/>
            <a:ext cx="7766936" cy="1096899"/>
          </a:xfrm>
        </p:spPr>
        <p:txBody>
          <a:bodyPr/>
          <a:lstStyle>
            <a:defPPr/>
          </a:lstStyle>
          <a:p>
            <a:endParaRPr lang="ru-RU"/>
          </a:p>
        </p:txBody>
      </p:sp>
      <p:pic>
        <p:nvPicPr>
          <p:cNvPr id="5" name="Picture 3" descr="C:\Users\Егор\Desktop\ФОТО ООиП-2015 года\Сыдыбыл приемные семьи\IMG_514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29" r="5357" b="23572"/>
          <a:stretch>
            <a:fillRect/>
          </a:stretch>
        </p:blipFill>
        <p:spPr bwMode="auto">
          <a:xfrm>
            <a:off x="540526" y="271708"/>
            <a:ext cx="3015474" cy="19644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Егор\Desktop\ФОТО ООиП-2015 года\Сыдыбыл приемные семьи\IMG_553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01" t="18750" r="10238" b="19106"/>
          <a:stretch>
            <a:fillRect/>
          </a:stretch>
        </p:blipFill>
        <p:spPr bwMode="auto">
          <a:xfrm>
            <a:off x="3776199" y="31739"/>
            <a:ext cx="3889200" cy="25935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:\Users\Егор\Desktop\ФОТО ООиП-2015 года\Сыдыбыл приемные семьи\IMG_526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0" r="5000" b="15536"/>
          <a:stretch>
            <a:fillRect/>
          </a:stretch>
        </p:blipFill>
        <p:spPr bwMode="auto">
          <a:xfrm>
            <a:off x="95398" y="2464921"/>
            <a:ext cx="2269151" cy="15267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Егор\Desktop\ФОТО ООиП-2015 года\Сыдыбыл приемные семьи\IMG_519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14" r="35715"/>
          <a:stretch>
            <a:fillRect/>
          </a:stretch>
        </p:blipFill>
        <p:spPr bwMode="auto">
          <a:xfrm>
            <a:off x="454297" y="3771091"/>
            <a:ext cx="2090032" cy="30243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 descr="C:\Users\Егор\Desktop\ФОТО ООиП-2015 года\Сыдыбыл приемные семьи\IMG_544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90" t="23229" r="3615" b="32281"/>
          <a:stretch>
            <a:fillRect/>
          </a:stretch>
        </p:blipFill>
        <p:spPr bwMode="auto">
          <a:xfrm>
            <a:off x="2943063" y="4337793"/>
            <a:ext cx="3163812" cy="24576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C:\Users\Егор\Desktop\ФОТО ООиП-2015 года\Сыдыбыл приемные семьи\IMG_546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43" t="28116" r="16363" b="14315"/>
          <a:stretch>
            <a:fillRect/>
          </a:stretch>
        </p:blipFill>
        <p:spPr bwMode="auto">
          <a:xfrm>
            <a:off x="6505609" y="4264438"/>
            <a:ext cx="4911296" cy="25366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C:\Users\Егор\Desktop\ФОТО ООиП-2015 года\Сыдыбыл приемные семьи\IMG_5503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77050" y="2629597"/>
            <a:ext cx="2938205" cy="19588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C:\Users\Егор\Desktop\ФОТО ООиП-2015 года\Сыдыбыл приемные семьи\IMG_5374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10" t="18928" r="36786" b="28393"/>
          <a:stretch>
            <a:fillRect/>
          </a:stretch>
        </p:blipFill>
        <p:spPr bwMode="auto">
          <a:xfrm>
            <a:off x="8163561" y="303137"/>
            <a:ext cx="3759145" cy="21907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2003045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9629" y="148563"/>
            <a:ext cx="1879600" cy="141988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82681" y="2497968"/>
            <a:ext cx="2251033" cy="196492"/>
          </a:xfrm>
        </p:spPr>
        <p:txBody>
          <a:bodyPr/>
          <a:lstStyle>
            <a:defPPr/>
          </a:lstStyle>
          <a:p>
            <a:endParaRPr lang="ru-RU" sz="90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18390" y="83316"/>
            <a:ext cx="8078771" cy="918073"/>
          </a:xfrm>
        </p:spPr>
        <p:txBody>
          <a:bodyPr>
            <a:noAutofit/>
          </a:bodyPr>
          <a:lstStyle>
            <a:defPPr/>
          </a:lstStyle>
          <a:p>
            <a:pPr algn="ctr"/>
            <a:r>
              <a:rPr lang="ru-RU" sz="2800" b="1">
                <a:solidFill>
                  <a:srgbClr val="7030A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для приемных семей </a:t>
            </a:r>
            <a:br>
              <a:rPr lang="ru-RU" sz="2800" b="1">
                <a:solidFill>
                  <a:srgbClr val="7030A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>
                <a:solidFill>
                  <a:srgbClr val="7030A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«Дьоллоох сулус су</a:t>
            </a:r>
            <a:r>
              <a:rPr lang="en-US" sz="2800" b="1">
                <a:solidFill>
                  <a:srgbClr val="7030A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ru-RU" sz="2800" b="1" err="1">
                <a:solidFill>
                  <a:srgbClr val="7030A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умун анныгар»</a:t>
            </a:r>
            <a:endParaRPr lang="ru-RU" sz="280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429" y="1138597"/>
            <a:ext cx="3681467" cy="26234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rcRect l="9044"/>
          <a:stretch>
            <a:fillRect/>
          </a:stretch>
        </p:blipFill>
        <p:spPr>
          <a:xfrm>
            <a:off x="705324" y="3808230"/>
            <a:ext cx="3496335" cy="275806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rcRect l="7669" r="8685"/>
          <a:stretch>
            <a:fillRect/>
          </a:stretch>
        </p:blipFill>
        <p:spPr>
          <a:xfrm>
            <a:off x="4744415" y="4485134"/>
            <a:ext cx="3024336" cy="2194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rcRect l="20577" t="19189" r="3287" b="11137"/>
          <a:stretch>
            <a:fillRect/>
          </a:stretch>
        </p:blipFill>
        <p:spPr>
          <a:xfrm>
            <a:off x="7540090" y="1894506"/>
            <a:ext cx="3599339" cy="25614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44782" y="4782058"/>
            <a:ext cx="3721298" cy="192777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14859" y="1399112"/>
            <a:ext cx="2597121" cy="3218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696661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71" y="2092407"/>
            <a:ext cx="2791936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750"/>
          <a:stretch>
            <a:fillRect/>
          </a:stretch>
        </p:blipFill>
        <p:spPr>
          <a:xfrm>
            <a:off x="3366121" y="1964718"/>
            <a:ext cx="4725374" cy="27023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89" y="8078169"/>
            <a:ext cx="2805368" cy="19551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107" y="4660194"/>
            <a:ext cx="2805837" cy="21043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032" y="4667028"/>
            <a:ext cx="2767455" cy="20755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0135" y="4532261"/>
            <a:ext cx="2967302" cy="22254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7689" y="1964718"/>
            <a:ext cx="3400452" cy="25538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712645" y="151059"/>
            <a:ext cx="8448288" cy="1815882"/>
          </a:xfrm>
          <a:prstGeom prst="rect">
            <a:avLst/>
          </a:prstGeom>
        </p:spPr>
        <p:txBody>
          <a:bodyPr wrap="square">
            <a:spAutoFit/>
          </a:bodyPr>
          <a:lstStyle>
            <a:defPPr/>
          </a:lstStyle>
          <a:p>
            <a:pPr algn="ctr"/>
            <a:r>
              <a:rPr lang="ru-RU" sz="28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«Мир — это красота жизни. Это солнечный свет. Это улыбка ребенка, любовь матери, радость отца, единство семьи. Это прогресс человека, победа правого дела, торжество истины».</a:t>
            </a:r>
          </a:p>
        </p:txBody>
      </p:sp>
    </p:spTree>
    <p:extLst>
      <p:ext uri="{BB962C8B-B14F-4D97-AF65-F5344CB8AC3E}">
        <p14:creationId xmlns:p14="http://schemas.microsoft.com/office/powerpoint/2010/main" val="89743945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42" y="1205800"/>
            <a:ext cx="5474057" cy="50933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800" y="1126411"/>
            <a:ext cx="3115418" cy="233656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9"/>
          <a:stretch>
            <a:fillRect/>
          </a:stretch>
        </p:blipFill>
        <p:spPr>
          <a:xfrm>
            <a:off x="9398223" y="4075640"/>
            <a:ext cx="2547044" cy="21331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8743" y="435281"/>
            <a:ext cx="9144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/>
          </a:lstStyle>
          <a:p>
            <a:pPr algn="ctr"/>
            <a:r>
              <a:rPr lang="ru-RU" sz="20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Сотрудничество с Международным детским Фондом «Дети Саха-Азия»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237485" y="1035511"/>
            <a:ext cx="2774244" cy="208068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620" y="4075640"/>
            <a:ext cx="2844247" cy="2133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31954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222" r="2963"/>
          <a:stretch>
            <a:fillRect/>
          </a:stretch>
        </p:blipFill>
        <p:spPr>
          <a:xfrm>
            <a:off x="605838" y="1027703"/>
            <a:ext cx="6282266" cy="280543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5" t="33580" r="15533" b="21728"/>
          <a:stretch>
            <a:fillRect/>
          </a:stretch>
        </p:blipFill>
        <p:spPr>
          <a:xfrm>
            <a:off x="7670802" y="188797"/>
            <a:ext cx="3996265" cy="234845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8667" y="270933"/>
            <a:ext cx="70781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/>
          </a:lstStyle>
          <a:p>
            <a:r>
              <a:rPr lang="ru-RU" sz="28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героями телепередач «Будем вместе»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69" t="8148" r="20740"/>
          <a:stretch>
            <a:fillRect/>
          </a:stretch>
        </p:blipFill>
        <p:spPr>
          <a:xfrm>
            <a:off x="8805333" y="2760134"/>
            <a:ext cx="3014134" cy="362642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5" t="26173" r="10185" b="2962"/>
          <a:stretch>
            <a:fillRect/>
          </a:stretch>
        </p:blipFill>
        <p:spPr>
          <a:xfrm>
            <a:off x="605838" y="4066692"/>
            <a:ext cx="3830944" cy="255693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2" t="22963" r="6668" b="19506"/>
          <a:stretch>
            <a:fillRect/>
          </a:stretch>
        </p:blipFill>
        <p:spPr>
          <a:xfrm>
            <a:off x="4511318" y="4303758"/>
            <a:ext cx="4192417" cy="208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894942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41741" y="260350"/>
            <a:ext cx="4479326" cy="3380317"/>
          </a:xfrm>
        </p:spPr>
        <p:txBody>
          <a:bodyPr>
            <a:normAutofit fontScale="90000"/>
          </a:bodyPr>
          <a:lstStyle>
            <a:defPPr/>
          </a:lstStyle>
          <a:p>
            <a:pPr algn="ctr"/>
            <a:br>
              <a:rPr lang="ru-RU" sz="33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3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 ноября 2023 года Президент </a:t>
            </a:r>
            <a:br>
              <a:rPr lang="ru-RU" sz="33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3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Российской Федерации подписал Указ </a:t>
            </a:r>
            <a:br>
              <a:rPr lang="ru-RU" sz="33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3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проведении в стране </a:t>
            </a:r>
            <a:br>
              <a:rPr lang="ru-RU" sz="33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3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 семьи в 2024 году </a:t>
            </a:r>
            <a:br>
              <a:rPr lang="ru-RU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>
              <a:solidFill>
                <a:srgbClr val="002060"/>
              </a:solidFill>
            </a:endParaRPr>
          </a:p>
        </p:txBody>
      </p:sp>
      <p:sp>
        <p:nvSpPr>
          <p:cNvPr id="5" name="AutoShape 2" descr="https://xn--2024-u4d6b7a9f1a.xn--p1ai/static/semya/images/sign.svg"/>
          <p:cNvSpPr>
            <a:spLocks noChangeAspect="1" noChangeArrowheads="1"/>
          </p:cNvSpPr>
          <p:nvPr/>
        </p:nvSpPr>
        <p:spPr bwMode="auto">
          <a:xfrm>
            <a:off x="163513" y="-444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/>
          </a:lstStyle>
          <a:p>
            <a:endParaRPr lang="ru-RU"/>
          </a:p>
        </p:txBody>
      </p:sp>
      <p:sp>
        <p:nvSpPr>
          <p:cNvPr id="6" name="AutoShape 4" descr="https://xn--2024-u4d6b7a9f1a.xn--p1ai/static/semya/images/sign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/>
          </a:lstStyle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4450"/>
            <a:ext cx="7278228" cy="690245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rcRect r="-766" b="50803"/>
          <a:stretch>
            <a:fillRect/>
          </a:stretch>
        </p:blipFill>
        <p:spPr>
          <a:xfrm>
            <a:off x="8353426" y="3891052"/>
            <a:ext cx="2924174" cy="259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71492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3434" y="1311878"/>
            <a:ext cx="2603715" cy="280101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11080" y="304800"/>
            <a:ext cx="86853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/>
          </a:lstStyle>
          <a:p>
            <a:pPr algn="ctr"/>
            <a:r>
              <a:rPr lang="ru-RU" sz="24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Выездная работа МДФ «Дети Саха – Азия», в рамках реализации Грантового проекта «Будем вместе»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92" r="10996"/>
          <a:stretch>
            <a:fillRect/>
          </a:stretch>
        </p:blipFill>
        <p:spPr>
          <a:xfrm>
            <a:off x="8178799" y="1311185"/>
            <a:ext cx="3729467" cy="258667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rcRect t="6019" r="9476"/>
          <a:stretch>
            <a:fillRect/>
          </a:stretch>
        </p:blipFill>
        <p:spPr>
          <a:xfrm>
            <a:off x="4691746" y="4223726"/>
            <a:ext cx="3109849" cy="242241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26" t="23456" r="32963" b="28889"/>
          <a:stretch>
            <a:fillRect/>
          </a:stretch>
        </p:blipFill>
        <p:spPr>
          <a:xfrm>
            <a:off x="947693" y="4247301"/>
            <a:ext cx="3396759" cy="237526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3" t="6173" r="23889" b="12839"/>
          <a:stretch>
            <a:fillRect/>
          </a:stretch>
        </p:blipFill>
        <p:spPr>
          <a:xfrm>
            <a:off x="4344452" y="1238612"/>
            <a:ext cx="3157015" cy="281386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9734" y="4247301"/>
            <a:ext cx="3234266" cy="242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883424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33" y="1935529"/>
            <a:ext cx="6875706" cy="458380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1" t="19506" r="8353" b="15309"/>
          <a:stretch>
            <a:fillRect/>
          </a:stretch>
        </p:blipFill>
        <p:spPr>
          <a:xfrm>
            <a:off x="7444509" y="4225914"/>
            <a:ext cx="4386116" cy="221826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3" t="5926" r="618" b="13580"/>
          <a:stretch>
            <a:fillRect/>
          </a:stretch>
        </p:blipFill>
        <p:spPr>
          <a:xfrm>
            <a:off x="7444509" y="1038886"/>
            <a:ext cx="4227946" cy="25714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0633" y="423333"/>
            <a:ext cx="7954434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/>
          </a:lstStyle>
          <a:p>
            <a:pPr algn="ctr"/>
            <a:r>
              <a:rPr lang="ru-RU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мероприятий, конкурсов для детей из замещающих семей</a:t>
            </a:r>
          </a:p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9832977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1" t="-4198" r="4239" b="4198"/>
          <a:stretch>
            <a:fillRect/>
          </a:stretch>
        </p:blipFill>
        <p:spPr>
          <a:xfrm>
            <a:off x="355600" y="152399"/>
            <a:ext cx="8050400" cy="596053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9565" y="433895"/>
            <a:ext cx="2854359" cy="190290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58" r="10330"/>
          <a:stretch>
            <a:fillRect/>
          </a:stretch>
        </p:blipFill>
        <p:spPr>
          <a:xfrm>
            <a:off x="8809565" y="2543109"/>
            <a:ext cx="2903361" cy="191336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0458" y="4662785"/>
            <a:ext cx="2961573" cy="1974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436415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30" t="15309" r="19054"/>
          <a:stretch>
            <a:fillRect/>
          </a:stretch>
        </p:blipFill>
        <p:spPr>
          <a:xfrm>
            <a:off x="3640666" y="3377259"/>
            <a:ext cx="3748685" cy="299719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39"/>
          <a:stretch>
            <a:fillRect/>
          </a:stretch>
        </p:blipFill>
        <p:spPr>
          <a:xfrm rot="5400000">
            <a:off x="457513" y="3715612"/>
            <a:ext cx="2878039" cy="220133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7" t="20347" r="6365"/>
          <a:stretch>
            <a:fillRect/>
          </a:stretch>
        </p:blipFill>
        <p:spPr>
          <a:xfrm>
            <a:off x="6773333" y="370042"/>
            <a:ext cx="4692668" cy="277411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t="19260"/>
          <a:stretch>
            <a:fillRect/>
          </a:stretch>
        </p:blipFill>
        <p:spPr>
          <a:xfrm>
            <a:off x="1146208" y="419362"/>
            <a:ext cx="4521200" cy="279609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rcRect l="20700" t="24197" r="25638" b="16790"/>
          <a:stretch>
            <a:fillRect/>
          </a:stretch>
        </p:blipFill>
        <p:spPr>
          <a:xfrm>
            <a:off x="7603075" y="3334925"/>
            <a:ext cx="4203718" cy="3081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976065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233" y="389466"/>
            <a:ext cx="5854700" cy="390313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06" t="20247" r="16255" b="8642"/>
          <a:stretch>
            <a:fillRect/>
          </a:stretch>
        </p:blipFill>
        <p:spPr>
          <a:xfrm>
            <a:off x="6163733" y="2875809"/>
            <a:ext cx="5636049" cy="359907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5" r="17243"/>
          <a:stretch>
            <a:fillRect/>
          </a:stretch>
        </p:blipFill>
        <p:spPr>
          <a:xfrm rot="522457">
            <a:off x="7211236" y="422945"/>
            <a:ext cx="3744243" cy="28821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6" t="26173" r="39795" b="13333"/>
          <a:stretch>
            <a:fillRect/>
          </a:stretch>
        </p:blipFill>
        <p:spPr>
          <a:xfrm>
            <a:off x="512233" y="4447884"/>
            <a:ext cx="2655783" cy="202699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13" t="37529" r="31399" b="10865"/>
          <a:stretch>
            <a:fillRect/>
          </a:stretch>
        </p:blipFill>
        <p:spPr>
          <a:xfrm>
            <a:off x="3298833" y="4551473"/>
            <a:ext cx="2734083" cy="1819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059961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80" t="36296"/>
          <a:stretch>
            <a:fillRect/>
          </a:stretch>
        </p:blipFill>
        <p:spPr>
          <a:xfrm>
            <a:off x="3486648" y="3756104"/>
            <a:ext cx="5336610" cy="28321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5306" y="237087"/>
            <a:ext cx="4477081" cy="33578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0743" y="3904070"/>
            <a:ext cx="3631075" cy="27233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03" r="21781" b="5185"/>
          <a:stretch>
            <a:fillRect/>
          </a:stretch>
        </p:blipFill>
        <p:spPr>
          <a:xfrm rot="21229792">
            <a:off x="154925" y="644610"/>
            <a:ext cx="2699085" cy="302833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23" t="4444" r="17572" b="-1"/>
          <a:stretch>
            <a:fillRect/>
          </a:stretch>
        </p:blipFill>
        <p:spPr>
          <a:xfrm>
            <a:off x="8798757" y="508332"/>
            <a:ext cx="3183061" cy="28318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3" y="3792553"/>
            <a:ext cx="3928456" cy="294634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31209430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748" y="1176680"/>
            <a:ext cx="11353216" cy="530878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2000" y="372533"/>
            <a:ext cx="8365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/>
          </a:lstStyle>
          <a:p>
            <a:pPr algn="ctr"/>
            <a:r>
              <a:rPr lang="ru-RU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Вместе – в семье единой!</a:t>
            </a:r>
          </a:p>
        </p:txBody>
      </p:sp>
    </p:spTree>
    <p:extLst>
      <p:ext uri="{BB962C8B-B14F-4D97-AF65-F5344CB8AC3E}">
        <p14:creationId xmlns:p14="http://schemas.microsoft.com/office/powerpoint/2010/main" val="4002327731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8" t="47052" r="2964" b="8395"/>
          <a:stretch>
            <a:fillRect/>
          </a:stretch>
        </p:blipFill>
        <p:spPr>
          <a:xfrm>
            <a:off x="1490916" y="343427"/>
            <a:ext cx="9356856" cy="35173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33" b="18765"/>
          <a:stretch>
            <a:fillRect/>
          </a:stretch>
        </p:blipFill>
        <p:spPr>
          <a:xfrm>
            <a:off x="1129464" y="3389763"/>
            <a:ext cx="5039880" cy="31764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396" y="3358378"/>
            <a:ext cx="4318995" cy="3239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6513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17600" y="-498186"/>
            <a:ext cx="12570750" cy="7945812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sz="quarter" idx="4294967295"/>
          </p:nvPr>
        </p:nvSpPr>
        <p:spPr>
          <a:xfrm>
            <a:off x="797993" y="2695786"/>
            <a:ext cx="8295207" cy="1557867"/>
          </a:xfrm>
          <a:prstGeom prst="rect">
            <a:avLst/>
          </a:prstGeom>
        </p:spPr>
        <p:txBody>
          <a:bodyPr>
            <a:normAutofit fontScale="92500"/>
          </a:bodyPr>
          <a:lstStyle>
            <a:defPPr/>
          </a:lstStyle>
          <a:p>
            <a:pPr marL="45720" indent="0">
              <a:buNone/>
            </a:pPr>
            <a:r>
              <a:rPr lang="ru-RU" sz="66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3200" y="4605867"/>
            <a:ext cx="2779452" cy="2096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320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42"/>
    </mc:Choice>
    <mc:Fallback xmlns:p159="http://schemas.microsoft.com/office/powerpoint/2015/09/main" xmlns:p15="http://schemas.microsoft.com/office/powerpoint/2012/main" xmlns:a14="http://schemas.microsoft.com/office/drawing/2010/main" xmlns="">
      <p:transition spd="slow" advTm="7742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0800000" flipV="1">
            <a:off x="1630074" y="637919"/>
            <a:ext cx="8288274" cy="628017"/>
          </a:xfrm>
        </p:spPr>
        <p:txBody>
          <a:bodyPr>
            <a:normAutofit fontScale="90000"/>
          </a:bodyPr>
          <a:lstStyle>
            <a:defPPr/>
          </a:lstStyle>
          <a:p>
            <a:endParaRPr lang="ru-RU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479372" y="4392890"/>
            <a:ext cx="9842979" cy="1725105"/>
          </a:xfrm>
        </p:spPr>
        <p:txBody>
          <a:bodyPr>
            <a:normAutofit lnSpcReduction="10000"/>
          </a:bodyPr>
          <a:lstStyle>
            <a:defPPr/>
          </a:lstStyle>
          <a:p>
            <a:r>
              <a:rPr lang="ru-RU">
                <a:solidFill>
                  <a:schemeClr val="accent1">
                    <a:lumMod val="75000"/>
                  </a:schemeClr>
                </a:solidFill>
                <a:latin typeface="Bad Script" panose="02000000000000000000" pitchFamily="2" charset="0"/>
              </a:rPr>
              <a:t>Семья- это любовь счастье, радость материнства и отцовства. Семья – это крепкая связь нескольких поколений, где уважение к старшим и забота о детях всегда объединяют, дают чувство уверенности, защищенности, надёжности.</a:t>
            </a:r>
          </a:p>
          <a:p>
            <a:r>
              <a:rPr lang="ru-RU">
                <a:solidFill>
                  <a:schemeClr val="accent1">
                    <a:lumMod val="75000"/>
                  </a:schemeClr>
                </a:solidFill>
                <a:latin typeface="Bad Script" panose="02000000000000000000" pitchFamily="2" charset="0"/>
              </a:rPr>
              <a:t>                                                                   </a:t>
            </a:r>
            <a:r>
              <a:rPr lang="ru-RU" sz="1400">
                <a:solidFill>
                  <a:schemeClr val="accent1">
                    <a:lumMod val="75000"/>
                  </a:schemeClr>
                </a:solidFill>
                <a:latin typeface="Bad Script" panose="02000000000000000000" pitchFamily="2" charset="0"/>
              </a:rPr>
              <a:t>Владимир Владимирович Путин</a:t>
            </a:r>
          </a:p>
          <a:p>
            <a:r>
              <a:rPr lang="ru-RU" sz="1400">
                <a:solidFill>
                  <a:schemeClr val="accent1">
                    <a:lumMod val="75000"/>
                  </a:schemeClr>
                </a:solidFill>
                <a:latin typeface="Bad Script" panose="02000000000000000000" pitchFamily="2" charset="0"/>
              </a:rPr>
              <a:t>                                                                                             Президент Российской Федерации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66" y="140476"/>
            <a:ext cx="11282601" cy="41021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600231981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/>
          <a:srcRect l="1261" t="32818" r="-1261" b="32330"/>
          <a:stretch>
            <a:fillRect/>
          </a:stretch>
        </p:blipFill>
        <p:spPr>
          <a:xfrm>
            <a:off x="135466" y="196374"/>
            <a:ext cx="12056533" cy="2032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1687" y="4766891"/>
            <a:ext cx="5283199" cy="1616976"/>
          </a:xfrm>
        </p:spPr>
        <p:txBody>
          <a:bodyPr>
            <a:noAutofit/>
          </a:bodyPr>
          <a:lstStyle>
            <a:defPPr/>
          </a:lstStyle>
          <a:p>
            <a:pPr algn="ctr"/>
            <a:r>
              <a:rPr lang="ru-RU" sz="3000" b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Глава Якутии Айсен Николаев объявил 2024 год в Якутии - Годом детства</a:t>
            </a:r>
          </a:p>
        </p:txBody>
      </p:sp>
      <p:pic>
        <p:nvPicPr>
          <p:cNvPr id="8" name="Picture 2" descr="https://oki5.vkusercdn.ru/i?r=BDHElZJBPNKGuFyY-akIDfgno45vfjvcFE6VTV0S_Ez_f_RZy47KFmGGif_6rDshiJc&amp;fn=w_6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70" t="14138" r="16346" b="22168"/>
          <a:stretch>
            <a:fillRect/>
          </a:stretch>
        </p:blipFill>
        <p:spPr bwMode="auto">
          <a:xfrm>
            <a:off x="7822621" y="2511602"/>
            <a:ext cx="2201333" cy="1947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933" y="2511602"/>
            <a:ext cx="5572227" cy="4182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81135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11023599" cy="678287"/>
          </a:xfrm>
        </p:spPr>
        <p:txBody>
          <a:bodyPr>
            <a:normAutofit fontScale="90000"/>
          </a:bodyPr>
          <a:lstStyle>
            <a:defPPr/>
          </a:lstStyle>
          <a:p>
            <a:pPr algn="ctr"/>
            <a:r>
              <a:rPr lang="ru-RU" sz="31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Отдел опеки и попечительства МР «Вилюйский улус (район)»</a:t>
            </a:r>
            <a:br>
              <a:rPr lang="ru-RU" sz="4900" b="1" i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193" y="1287887"/>
            <a:ext cx="4755939" cy="32756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1363" y="4198240"/>
            <a:ext cx="3081128" cy="2388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42"/>
          <a:stretch>
            <a:fillRect/>
          </a:stretch>
        </p:blipFill>
        <p:spPr>
          <a:xfrm>
            <a:off x="7654958" y="1287887"/>
            <a:ext cx="3533938" cy="26318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733169" y="4811882"/>
            <a:ext cx="6553199" cy="1327678"/>
          </a:xfrm>
        </p:spPr>
        <p:txBody>
          <a:bodyPr>
            <a:noAutofit/>
          </a:bodyPr>
          <a:lstStyle>
            <a:defPPr/>
          </a:lstStyle>
          <a:p>
            <a:pPr marL="0" indent="0" algn="ctr">
              <a:buNone/>
            </a:pPr>
            <a:r>
              <a:rPr lang="ru-RU" b="1" i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Вилюйском районе по состоянию на 01 января 2024 года состоит на учете 19 приемных семьей, </a:t>
            </a:r>
          </a:p>
          <a:p>
            <a:pPr marL="0" indent="0" algn="ctr">
              <a:buNone/>
            </a:pPr>
            <a:r>
              <a:rPr lang="ru-RU" b="1" i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которых воспитываются 37 детей-сирот и детей, оставшихся без попечения родителей</a:t>
            </a:r>
          </a:p>
        </p:txBody>
      </p:sp>
    </p:spTree>
    <p:extLst>
      <p:ext uri="{BB962C8B-B14F-4D97-AF65-F5344CB8AC3E}">
        <p14:creationId xmlns:p14="http://schemas.microsoft.com/office/powerpoint/2010/main" val="3062382601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9867" y="226242"/>
            <a:ext cx="8310949" cy="575035"/>
          </a:xfrm>
        </p:spPr>
        <p:txBody>
          <a:bodyPr>
            <a:normAutofit fontScale="90000"/>
          </a:bodyPr>
          <a:lstStyle>
            <a:defPPr/>
          </a:lstStyle>
          <a:p>
            <a:pPr algn="ctr"/>
            <a:r>
              <a:rPr lang="ru-RU" sz="2800" b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органа опеки ведется во взаимодействии с Общественным опекунским советом Вилюйского улуса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rcRect t="24962"/>
          <a:stretch>
            <a:fillRect/>
          </a:stretch>
        </p:blipFill>
        <p:spPr>
          <a:xfrm>
            <a:off x="864115" y="1001770"/>
            <a:ext cx="9380551" cy="40274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428997" y="5218172"/>
            <a:ext cx="11238070" cy="1323439"/>
          </a:xfrm>
          <a:prstGeom prst="rect">
            <a:avLst/>
          </a:prstGeom>
        </p:spPr>
        <p:txBody>
          <a:bodyPr wrap="square">
            <a:spAutoFit/>
          </a:bodyPr>
          <a:lstStyle>
            <a:defPPr/>
          </a:lstStyle>
          <a:p>
            <a:pPr indent="449580" algn="ctr">
              <a:spcAft>
                <a:spcPts val="1000"/>
              </a:spcAft>
            </a:pPr>
            <a:r>
              <a:rPr lang="ru-RU" sz="1600" b="1">
                <a:solidFill>
                  <a:srgbClr val="7030A0"/>
                </a:solidFill>
                <a:latin typeface="Times New Roman"/>
                <a:ea typeface="PMingLiU"/>
                <a:cs typeface="Times New Roman"/>
              </a:rPr>
              <a:t>Задача общественного опекунского совета  - способствовать реализации положения главы 20-й Семейного кодекса Российской Федерации в целях осуществления взаимодействия опекунов и попечителей, органов государственной власти и местного самоуправления, средств массовой информации, общественных организаций при решении социальных, правовых и финансовых вопросов. В совет входят представители города и наслегов улуса (из числа приемных родителей, опекунов и попечителей ). </a:t>
            </a:r>
          </a:p>
        </p:txBody>
      </p:sp>
    </p:spTree>
    <p:extLst>
      <p:ext uri="{BB962C8B-B14F-4D97-AF65-F5344CB8AC3E}">
        <p14:creationId xmlns:p14="http://schemas.microsoft.com/office/powerpoint/2010/main" val="407002437"/>
      </p:ext>
    </p:extLst>
  </p:cSld>
  <p:clrMapOvr>
    <a:masterClrMapping/>
  </p:clrMapOvr>
  <p:transition spd="slow" advTm="4632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3" y="2160589"/>
            <a:ext cx="10566399" cy="4121678"/>
          </a:xfrm>
        </p:spPr>
        <p:txBody>
          <a:bodyPr/>
          <a:lstStyle>
            <a:defPPr/>
          </a:lstStyle>
          <a:p>
            <a:pPr marL="0" indent="0">
              <a:buNone/>
            </a:pPr>
            <a:endParaRPr lang="ru-RU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9042400" cy="1320800"/>
          </a:xfrm>
        </p:spPr>
        <p:txBody>
          <a:bodyPr>
            <a:normAutofit fontScale="90000"/>
          </a:bodyPr>
          <a:lstStyle>
            <a:defPPr/>
          </a:lstStyle>
          <a:p>
            <a:pPr algn="ctr"/>
            <a:r>
              <a:rPr lang="ru-RU" altLang="ru-RU" sz="3100" b="1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«Семья — это не просто основа государства и общества, это духовное явление, основа нравственности» (В.В. Путин)</a:t>
            </a:r>
            <a:br>
              <a:rPr lang="ru-RU"/>
            </a:br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21" y="2668590"/>
            <a:ext cx="4568691" cy="34265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 descr="C:\Documents and Settings\User\Рабочий стол\видеосъемка Сыдыбыл\IMG_283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68"/>
          <a:stretch>
            <a:fillRect/>
          </a:stretch>
        </p:blipFill>
        <p:spPr bwMode="auto">
          <a:xfrm>
            <a:off x="5824238" y="2592939"/>
            <a:ext cx="5063067" cy="35021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9058086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9787467" cy="460379"/>
          </a:xfrm>
        </p:spPr>
        <p:txBody>
          <a:bodyPr>
            <a:noAutofit/>
          </a:bodyPr>
          <a:lstStyle>
            <a:defPPr/>
          </a:lstStyle>
          <a:p>
            <a:pPr algn="ctr"/>
            <a:r>
              <a:rPr lang="ru-RU" sz="280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общественного опекунского совета Вилюйского улуса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4134" y="4548189"/>
            <a:ext cx="10701866" cy="2038878"/>
          </a:xfrm>
        </p:spPr>
        <p:txBody>
          <a:bodyPr>
            <a:normAutofit/>
          </a:bodyPr>
          <a:lstStyle>
            <a:defPPr/>
          </a:lstStyle>
          <a:p>
            <a:pPr marL="0" indent="0" algn="ctr">
              <a:buNone/>
            </a:pPr>
            <a:r>
              <a:rPr lang="ru-RU" sz="24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Способствует привлечению общественных организаций и объединений, педагогических коллективов, отдельных граждан к участию в реализации мероприятий, направленных на социальную адаптацию и сопровождение замещающих семей, воспитывающих детей-сирот и детей, оставшихся без попечения родителей, а также лиц, ранее воспитывавшихся в приемных семьях.</a:t>
            </a:r>
          </a:p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rcRect l="6296" t="11111" r="13888" b="40494"/>
          <a:stretch>
            <a:fillRect/>
          </a:stretch>
        </p:blipFill>
        <p:spPr>
          <a:xfrm>
            <a:off x="7037808" y="1280056"/>
            <a:ext cx="3016121" cy="13716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rcRect l="14445" t="34815" r="9074" b="5679"/>
          <a:stretch>
            <a:fillRect/>
          </a:stretch>
        </p:blipFill>
        <p:spPr>
          <a:xfrm>
            <a:off x="970438" y="1280056"/>
            <a:ext cx="5481162" cy="319845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rcRect l="26481" t="55062" r="26481" b="6173"/>
          <a:stretch>
            <a:fillRect/>
          </a:stretch>
        </p:blipFill>
        <p:spPr>
          <a:xfrm>
            <a:off x="7111772" y="2713493"/>
            <a:ext cx="2868192" cy="1772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598746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6891" y="330597"/>
            <a:ext cx="9896221" cy="1000259"/>
          </a:xfrm>
        </p:spPr>
        <p:txBody>
          <a:bodyPr>
            <a:normAutofit/>
          </a:bodyPr>
          <a:lstStyle>
            <a:defPPr/>
          </a:lstStyle>
          <a:p>
            <a:pPr algn="ctr"/>
            <a:r>
              <a:rPr lang="ru-RU" sz="28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Правовое просвещение замещающих семей и детей:</a:t>
            </a:r>
            <a:br>
              <a:rPr lang="ru-RU" sz="28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семинары-практикумы, флеш-моб, акции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6534" y="1449389"/>
            <a:ext cx="9466578" cy="2733143"/>
          </a:xfrm>
        </p:spPr>
        <p:txBody>
          <a:bodyPr/>
          <a:lstStyle>
            <a:defPPr/>
          </a:lstStyle>
          <a:p>
            <a:pPr marL="0" indent="0">
              <a:buNone/>
            </a:pPr>
            <a:br>
              <a:rPr lang="ru-RU" sz="20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518" r="17346"/>
          <a:stretch>
            <a:fillRect/>
          </a:stretch>
        </p:blipFill>
        <p:spPr>
          <a:xfrm>
            <a:off x="6311171" y="4030134"/>
            <a:ext cx="4884524" cy="253822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6" r="4259"/>
          <a:stretch>
            <a:fillRect/>
          </a:stretch>
        </p:blipFill>
        <p:spPr>
          <a:xfrm>
            <a:off x="5991946" y="1687512"/>
            <a:ext cx="2761487" cy="210449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5" t="1728" r="8333" b="494"/>
          <a:stretch>
            <a:fillRect/>
          </a:stretch>
        </p:blipFill>
        <p:spPr>
          <a:xfrm>
            <a:off x="400923" y="1810811"/>
            <a:ext cx="5114908" cy="456194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36429" y="605950"/>
            <a:ext cx="2389546" cy="3186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214450"/>
      </p:ext>
    </p:extLst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NET" val="4.0.30319.42000"/>
  <p:tag name="AS_OS" val="Microsoft Windows NT 10.0.14393.0"/>
  <p:tag name="AS_RELEASE_DATE" val="2019.12.14"/>
  <p:tag name="AS_TITLE" val="Aspose.Slides for .NET 4.0 Client Profile"/>
  <p:tag name="AS_VERSION" val="19.12"/>
</p:tagLst>
</file>

<file path=ppt/theme/theme1.xml><?xml version="1.0" encoding="utf-8"?>
<a:theme xmlns:a="http://schemas.openxmlformats.org/drawingml/2006/main" name="Грань">
  <a:themeElements>
    <a:clrScheme name="Фиолетовый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Грань">
      <a:majorFont>
        <a:latin typeface="Trebuchet MS" panose="020B0603020202020204"/>
        <a:ea typeface="Arial"/>
        <a:cs typeface="Arial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Arial"/>
        <a:cs typeface="Arial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1625</TotalTime>
  <Words>509</Words>
  <Application>Microsoft Macintosh PowerPoint</Application>
  <PresentationFormat>Широкоэкранный</PresentationFormat>
  <Paragraphs>33</Paragraphs>
  <Slides>28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3" baseType="lpstr">
      <vt:lpstr>Bad Script</vt:lpstr>
      <vt:lpstr>Times New Roman</vt:lpstr>
      <vt:lpstr>Trebuchet MS</vt:lpstr>
      <vt:lpstr>Wingdings 3</vt:lpstr>
      <vt:lpstr>Грань</vt:lpstr>
      <vt:lpstr>  Отдел опеки и попечительства администрации муниципального района «Вилюйский улус (район)» </vt:lpstr>
      <vt:lpstr> 22 ноября 2023 года Президент  Российской Федерации подписал Указ  о проведении в стране  Года семьи в 2024 году  </vt:lpstr>
      <vt:lpstr>Презентация PowerPoint</vt:lpstr>
      <vt:lpstr>Глава Якутии Айсен Николаев объявил 2024 год в Якутии - Годом детства</vt:lpstr>
      <vt:lpstr>Отдел опеки и попечительства МР «Вилюйский улус (район)»  </vt:lpstr>
      <vt:lpstr>Работа органа опеки ведется во взаимодействии с Общественным опекунским советом Вилюйского улуса</vt:lpstr>
      <vt:lpstr>«Семья — это не просто основа государства и общества, это духовное явление, основа нравственности» (В.В. Путин) </vt:lpstr>
      <vt:lpstr>Работа общественного опекунского совета Вилюйского улуса</vt:lpstr>
      <vt:lpstr>Правовое просвещение замещающих семей и детей: семинары-практикумы, флеш-моб, акции</vt:lpstr>
      <vt:lpstr>ВМЕСТЕ ВО БЛАГО ДЕТЕЙ</vt:lpstr>
      <vt:lpstr>Проведение мероприятий для приемных и замещающих семей</vt:lpstr>
      <vt:lpstr> </vt:lpstr>
      <vt:lpstr>Презентация PowerPoint</vt:lpstr>
      <vt:lpstr>Презентация PowerPoint</vt:lpstr>
      <vt:lpstr>«Мир — это красота жизни. Это солнечный свет. Это улыбка ребенка, любовь матери, радость отца, единство семьи. Это прогресс человека, победа правого дела, торжество истины».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ОПЕКА</dc:creator>
  <cp:lastModifiedBy>Microsoft Office User</cp:lastModifiedBy>
  <cp:revision>65</cp:revision>
  <dcterms:created xsi:type="dcterms:W3CDTF">2024-03-27T05:25:20Z</dcterms:created>
  <dcterms:modified xsi:type="dcterms:W3CDTF">2024-04-02T20:54:51Z</dcterms:modified>
</cp:coreProperties>
</file>