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media/image2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6.png" ContentType="image/png"/>
  <Override PartName="/ppt/media/image5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6.png" ContentType="image/png"/>
  <Override PartName="/ppt/media/image15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10.png" ContentType="image/png"/>
  <Override PartName="/ppt/presProps.xml" ContentType="application/vnd.openxmlformats-officedocument.presentationml.presPro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4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9A245A8-184A-449C-98A7-37D8909027C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4468464-DEDB-4270-9C11-C4C879E4B15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3AF8241-6CCB-445B-B946-A5492E7281D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A115255-32D3-4937-9C89-D1F818DB620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A187348-CCEC-4230-B2BA-AFC289B91E1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3CB300F-6879-475A-99E9-CA668B86932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D0F9345-895F-4CDC-907A-631F1B79505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B1189D9-0B44-4FD9-8E0C-90D26CB27C7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7360B23-0D9F-40DA-AB91-2B16F980DB5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BC9A965-B8BD-40C9-8700-2A036B5F00A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F087862-D8B5-445F-9527-AD1E666D409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7A4DB7-C250-40A8-9778-8E7B35345D1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F1A682D-269D-4B9B-869E-0D9AC9C3D5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A416537-EE90-4B95-85DB-90DCA3B9BE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124FCB2-31AA-4CB2-AF19-E6D939750BF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01068F9-4896-46B7-81D7-8D70F744F5B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2517A0D-A56F-445D-B4CE-7AE0A3BD193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0957DE3-E7CC-403D-BB51-722B0785A02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518C3D4-4E8C-457E-8793-23493B361AC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EE2714B-D551-40DF-A8B2-404F4C41C36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13AA63B-F506-4BC1-A2CF-C0D12055B15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2BC5694-4BF2-4556-9CBE-0D2D938703E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B381FBB-528C-4DC9-9693-799E0F31F34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2986DAE-FCA8-429C-ABB3-DEF7BC9C9D4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5DD1644-519F-48E9-A512-F3EF260D5BC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A4439B5-0E3E-4714-8EB0-682A8BCBBBD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7AF3BA3-9C84-486E-95A1-56CE60D7D3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EF33A4F-0296-434F-8F66-C20FD6C87E9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CC58E98-1366-4CA4-84F7-F66699F56B1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A3CEC54-D9E2-443E-B907-BC2704C9DD4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BF919A9F-E339-40C7-B841-502CEC72213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622CC595-917B-44BA-BCFC-EEC0C519243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20FC090D-60B7-450F-AA3B-6C7BACB778A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F9DAF14-4EAA-42AB-8A89-0CEBBA95DB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76A0867E-DB74-4F96-BCA8-34CA6ADF25E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55F6494C-11E4-469E-9E0B-D0CD5C6A793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E24C3319-EDDD-424C-891A-C462C3FF296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5395F2BD-2D15-4345-8FEA-B311159C4F5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27825DC4-040D-4C2B-8422-41085A523A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12E919F1-543E-480D-88B8-0BC2372DA22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005296B5-F873-4364-BCC0-33559C3C8BE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49403441-C960-4935-B661-8548DADE64E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F032133D-DE3D-49A1-A411-0AD53EB45AF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E3718DA-8124-4BBB-8893-CCD361FD54C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0D565C4-7BC0-43FE-A36C-801956C3A05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9962AF3-5AB4-4431-89EB-CDED4B913B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EBE8CB9-263C-4CCA-BF1B-5F30A61160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3E4407A-93A1-4C31-BCC8-9A105C96D5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6"/>
          <p:cNvGrpSpPr/>
          <p:nvPr/>
        </p:nvGrpSpPr>
        <p:grpSpPr>
          <a:xfrm>
            <a:off x="-11160" y="-8640"/>
            <a:ext cx="12226680" cy="6873480"/>
            <a:chOff x="-11160" y="-8640"/>
            <a:chExt cx="12226680" cy="6873480"/>
          </a:xfrm>
        </p:grpSpPr>
        <p:sp>
          <p:nvSpPr>
            <p:cNvPr id="1" name="Freeform 6"/>
            <p:cNvSpPr/>
            <p:nvPr/>
          </p:nvSpPr>
          <p:spPr>
            <a:xfrm>
              <a:off x="-11160" y="4013280"/>
              <a:ext cx="607680" cy="285156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" name="Straight Connector 7"/>
            <p:cNvSpPr/>
            <p:nvPr/>
          </p:nvSpPr>
          <p:spPr>
            <a:xfrm flipV="1">
              <a:off x="6841440" y="4175280"/>
              <a:ext cx="5362920" cy="268272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Straight Connector 8"/>
            <p:cNvSpPr/>
            <p:nvPr/>
          </p:nvSpPr>
          <p:spPr>
            <a:xfrm>
              <a:off x="9390600" y="0"/>
              <a:ext cx="1625400" cy="685800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" name="Freeform 9"/>
            <p:cNvSpPr/>
            <p:nvPr/>
          </p:nvSpPr>
          <p:spPr>
            <a:xfrm>
              <a:off x="9189360" y="0"/>
              <a:ext cx="3024000" cy="68648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Freeform 10"/>
            <p:cNvSpPr/>
            <p:nvPr/>
          </p:nvSpPr>
          <p:spPr>
            <a:xfrm>
              <a:off x="9606960" y="-8640"/>
              <a:ext cx="2595960" cy="68648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Freeform 11"/>
            <p:cNvSpPr/>
            <p:nvPr/>
          </p:nvSpPr>
          <p:spPr>
            <a:xfrm>
              <a:off x="8850960" y="3920040"/>
              <a:ext cx="3349440" cy="29361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Freeform 12"/>
            <p:cNvSpPr/>
            <p:nvPr/>
          </p:nvSpPr>
          <p:spPr>
            <a:xfrm>
              <a:off x="9347400" y="-8640"/>
              <a:ext cx="2855160" cy="68648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Freeform 13"/>
            <p:cNvSpPr/>
            <p:nvPr/>
          </p:nvSpPr>
          <p:spPr>
            <a:xfrm>
              <a:off x="11061360" y="-8640"/>
              <a:ext cx="1141560" cy="68648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Freeform 14"/>
            <p:cNvSpPr/>
            <p:nvPr/>
          </p:nvSpPr>
          <p:spPr>
            <a:xfrm>
              <a:off x="10792800" y="-8640"/>
              <a:ext cx="1420200" cy="68648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Freeform 15"/>
            <p:cNvSpPr/>
            <p:nvPr/>
          </p:nvSpPr>
          <p:spPr>
            <a:xfrm>
              <a:off x="10758600" y="4893840"/>
              <a:ext cx="1456920" cy="19623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6"/>
          <p:cNvGrpSpPr/>
          <p:nvPr/>
        </p:nvGrpSpPr>
        <p:grpSpPr>
          <a:xfrm>
            <a:off x="-11520" y="-8640"/>
            <a:ext cx="12226680" cy="6873480"/>
            <a:chOff x="-11520" y="-8640"/>
            <a:chExt cx="12226680" cy="6873480"/>
          </a:xfrm>
        </p:grpSpPr>
        <p:sp>
          <p:nvSpPr>
            <p:cNvPr id="12" name="Straight Connector 27"/>
            <p:cNvSpPr/>
            <p:nvPr/>
          </p:nvSpPr>
          <p:spPr>
            <a:xfrm flipV="1">
              <a:off x="6841080" y="4175280"/>
              <a:ext cx="5363280" cy="268272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Straight Connector 28"/>
            <p:cNvSpPr/>
            <p:nvPr/>
          </p:nvSpPr>
          <p:spPr>
            <a:xfrm>
              <a:off x="9390600" y="0"/>
              <a:ext cx="1625040" cy="685800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Freeform 29"/>
            <p:cNvSpPr/>
            <p:nvPr/>
          </p:nvSpPr>
          <p:spPr>
            <a:xfrm>
              <a:off x="9189360" y="0"/>
              <a:ext cx="3024000" cy="68648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Freeform 30"/>
            <p:cNvSpPr/>
            <p:nvPr/>
          </p:nvSpPr>
          <p:spPr>
            <a:xfrm>
              <a:off x="9606960" y="-8640"/>
              <a:ext cx="2595960" cy="68648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Freeform 31"/>
            <p:cNvSpPr/>
            <p:nvPr/>
          </p:nvSpPr>
          <p:spPr>
            <a:xfrm>
              <a:off x="8850960" y="3920040"/>
              <a:ext cx="3349440" cy="29361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Freeform 32"/>
            <p:cNvSpPr/>
            <p:nvPr/>
          </p:nvSpPr>
          <p:spPr>
            <a:xfrm>
              <a:off x="9347400" y="-8640"/>
              <a:ext cx="2854800" cy="68648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Freeform 33"/>
            <p:cNvSpPr/>
            <p:nvPr/>
          </p:nvSpPr>
          <p:spPr>
            <a:xfrm>
              <a:off x="11061360" y="-8640"/>
              <a:ext cx="1141560" cy="68648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Freeform 34"/>
            <p:cNvSpPr/>
            <p:nvPr/>
          </p:nvSpPr>
          <p:spPr>
            <a:xfrm>
              <a:off x="10792440" y="-8640"/>
              <a:ext cx="1420560" cy="68648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Freeform 35"/>
            <p:cNvSpPr/>
            <p:nvPr/>
          </p:nvSpPr>
          <p:spPr>
            <a:xfrm>
              <a:off x="10758600" y="4893840"/>
              <a:ext cx="1456560" cy="19623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Freeform 17"/>
            <p:cNvSpPr/>
            <p:nvPr/>
          </p:nvSpPr>
          <p:spPr>
            <a:xfrm>
              <a:off x="-11520" y="-8640"/>
              <a:ext cx="1149840" cy="569628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1"/>
          <p:cNvSpPr>
            <a:spLocks noGrp="1"/>
          </p:cNvSpPr>
          <p:nvPr>
            <p:ph type="ftr" idx="1"/>
          </p:nvPr>
        </p:nvSpPr>
        <p:spPr>
          <a:xfrm>
            <a:off x="812520" y="6041520"/>
            <a:ext cx="61624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sldNum" idx="2"/>
          </p:nvPr>
        </p:nvSpPr>
        <p:spPr>
          <a:xfrm>
            <a:off x="8592840" y="6041520"/>
            <a:ext cx="6814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900" spc="-1" strike="noStrike">
                <a:solidFill>
                  <a:srgbClr val="5fcbef"/>
                </a:solidFill>
                <a:latin typeface="Trebuchet MS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A1C8AB5-8099-4CB1-8E44-CE7B433ABEC4}" type="slidenum">
              <a:rPr b="0" lang="ru-RU" sz="900" spc="-1" strike="noStrike">
                <a:solidFill>
                  <a:srgbClr val="5fcbef"/>
                </a:solidFill>
                <a:latin typeface="Trebuchet MS"/>
                <a:ea typeface="DejaVu Sans"/>
              </a:rPr>
              <a:t>&lt;номер&gt;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dt" idx="3"/>
          </p:nvPr>
        </p:nvSpPr>
        <p:spPr>
          <a:xfrm>
            <a:off x="7207200" y="6041520"/>
            <a:ext cx="9100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6"/>
          <p:cNvGrpSpPr/>
          <p:nvPr/>
        </p:nvGrpSpPr>
        <p:grpSpPr>
          <a:xfrm>
            <a:off x="-11160" y="-8640"/>
            <a:ext cx="12226680" cy="6873480"/>
            <a:chOff x="-11160" y="-8640"/>
            <a:chExt cx="12226680" cy="6873480"/>
          </a:xfrm>
        </p:grpSpPr>
        <p:sp>
          <p:nvSpPr>
            <p:cNvPr id="64" name="Freeform 6"/>
            <p:cNvSpPr/>
            <p:nvPr/>
          </p:nvSpPr>
          <p:spPr>
            <a:xfrm>
              <a:off x="-11160" y="4013280"/>
              <a:ext cx="607680" cy="285156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Straight Connector 7"/>
            <p:cNvSpPr/>
            <p:nvPr/>
          </p:nvSpPr>
          <p:spPr>
            <a:xfrm flipV="1">
              <a:off x="6841440" y="4175280"/>
              <a:ext cx="5362920" cy="268272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Straight Connector 8"/>
            <p:cNvSpPr/>
            <p:nvPr/>
          </p:nvSpPr>
          <p:spPr>
            <a:xfrm>
              <a:off x="9390600" y="0"/>
              <a:ext cx="1625400" cy="685800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7" name="Freeform 9"/>
            <p:cNvSpPr/>
            <p:nvPr/>
          </p:nvSpPr>
          <p:spPr>
            <a:xfrm>
              <a:off x="9189360" y="0"/>
              <a:ext cx="3024000" cy="68648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Freeform 10"/>
            <p:cNvSpPr/>
            <p:nvPr/>
          </p:nvSpPr>
          <p:spPr>
            <a:xfrm>
              <a:off x="9606960" y="-8640"/>
              <a:ext cx="2595960" cy="68648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Freeform 11"/>
            <p:cNvSpPr/>
            <p:nvPr/>
          </p:nvSpPr>
          <p:spPr>
            <a:xfrm>
              <a:off x="8850960" y="3920040"/>
              <a:ext cx="3349440" cy="29361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Freeform 12"/>
            <p:cNvSpPr/>
            <p:nvPr/>
          </p:nvSpPr>
          <p:spPr>
            <a:xfrm>
              <a:off x="9347400" y="-8640"/>
              <a:ext cx="2855160" cy="68648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Freeform 13"/>
            <p:cNvSpPr/>
            <p:nvPr/>
          </p:nvSpPr>
          <p:spPr>
            <a:xfrm>
              <a:off x="11061360" y="-8640"/>
              <a:ext cx="1141560" cy="68648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Freeform 14"/>
            <p:cNvSpPr/>
            <p:nvPr/>
          </p:nvSpPr>
          <p:spPr>
            <a:xfrm>
              <a:off x="10792800" y="-8640"/>
              <a:ext cx="1420200" cy="68648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Freeform 15"/>
            <p:cNvSpPr/>
            <p:nvPr/>
          </p:nvSpPr>
          <p:spPr>
            <a:xfrm>
              <a:off x="10758600" y="4893840"/>
              <a:ext cx="1456920" cy="19623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74" name="Group 6"/>
          <p:cNvGrpSpPr/>
          <p:nvPr/>
        </p:nvGrpSpPr>
        <p:grpSpPr>
          <a:xfrm>
            <a:off x="-11520" y="-8640"/>
            <a:ext cx="12226680" cy="6873480"/>
            <a:chOff x="-11520" y="-8640"/>
            <a:chExt cx="12226680" cy="6873480"/>
          </a:xfrm>
        </p:grpSpPr>
        <p:sp>
          <p:nvSpPr>
            <p:cNvPr id="75" name="Straight Connector 27"/>
            <p:cNvSpPr/>
            <p:nvPr/>
          </p:nvSpPr>
          <p:spPr>
            <a:xfrm flipV="1">
              <a:off x="6841080" y="4175280"/>
              <a:ext cx="5363280" cy="268272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76" name="Straight Connector 28"/>
            <p:cNvSpPr/>
            <p:nvPr/>
          </p:nvSpPr>
          <p:spPr>
            <a:xfrm>
              <a:off x="9390600" y="0"/>
              <a:ext cx="1625040" cy="685800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77" name="Freeform 29"/>
            <p:cNvSpPr/>
            <p:nvPr/>
          </p:nvSpPr>
          <p:spPr>
            <a:xfrm>
              <a:off x="9189360" y="0"/>
              <a:ext cx="3024000" cy="68648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8" name="Freeform 30"/>
            <p:cNvSpPr/>
            <p:nvPr/>
          </p:nvSpPr>
          <p:spPr>
            <a:xfrm>
              <a:off x="9606960" y="-8640"/>
              <a:ext cx="2595960" cy="68648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9" name="Freeform 31"/>
            <p:cNvSpPr/>
            <p:nvPr/>
          </p:nvSpPr>
          <p:spPr>
            <a:xfrm>
              <a:off x="8850960" y="3920040"/>
              <a:ext cx="3349440" cy="29361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0" name="Freeform 32"/>
            <p:cNvSpPr/>
            <p:nvPr/>
          </p:nvSpPr>
          <p:spPr>
            <a:xfrm>
              <a:off x="9347400" y="-8640"/>
              <a:ext cx="2854800" cy="68648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1" name="Freeform 33"/>
            <p:cNvSpPr/>
            <p:nvPr/>
          </p:nvSpPr>
          <p:spPr>
            <a:xfrm>
              <a:off x="11061360" y="-8640"/>
              <a:ext cx="1141560" cy="68648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2" name="Freeform 34"/>
            <p:cNvSpPr/>
            <p:nvPr/>
          </p:nvSpPr>
          <p:spPr>
            <a:xfrm>
              <a:off x="10792440" y="-8640"/>
              <a:ext cx="1420560" cy="68648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3" name="Freeform 35"/>
            <p:cNvSpPr/>
            <p:nvPr/>
          </p:nvSpPr>
          <p:spPr>
            <a:xfrm>
              <a:off x="10758600" y="4893840"/>
              <a:ext cx="1456560" cy="19623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4" name="Freeform 17"/>
            <p:cNvSpPr/>
            <p:nvPr/>
          </p:nvSpPr>
          <p:spPr>
            <a:xfrm>
              <a:off x="-11520" y="-8640"/>
              <a:ext cx="1149840" cy="569628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85" name="PlaceHolder 1"/>
          <p:cNvSpPr>
            <a:spLocks noGrp="1"/>
          </p:cNvSpPr>
          <p:nvPr>
            <p:ph type="ftr" idx="4"/>
          </p:nvPr>
        </p:nvSpPr>
        <p:spPr>
          <a:xfrm>
            <a:off x="812520" y="6041520"/>
            <a:ext cx="61624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ldNum" idx="5"/>
          </p:nvPr>
        </p:nvSpPr>
        <p:spPr>
          <a:xfrm>
            <a:off x="8592840" y="6041520"/>
            <a:ext cx="6814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900" spc="-1" strike="noStrike">
                <a:solidFill>
                  <a:srgbClr val="5fcbef"/>
                </a:solidFill>
                <a:latin typeface="Trebuchet MS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636A718-5AAB-4208-8125-5E806C440FC0}" type="slidenum">
              <a:rPr b="0" lang="ru-RU" sz="900" spc="-1" strike="noStrike">
                <a:solidFill>
                  <a:srgbClr val="5fcbef"/>
                </a:solidFill>
                <a:latin typeface="Trebuchet MS"/>
                <a:ea typeface="DejaVu Sans"/>
              </a:rPr>
              <a:t>&lt;номер&gt;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dt" idx="6"/>
          </p:nvPr>
        </p:nvSpPr>
        <p:spPr>
          <a:xfrm>
            <a:off x="7207200" y="6041520"/>
            <a:ext cx="9100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6"/>
          <p:cNvGrpSpPr/>
          <p:nvPr/>
        </p:nvGrpSpPr>
        <p:grpSpPr>
          <a:xfrm>
            <a:off x="-11160" y="-8640"/>
            <a:ext cx="12226680" cy="6873480"/>
            <a:chOff x="-11160" y="-8640"/>
            <a:chExt cx="12226680" cy="6873480"/>
          </a:xfrm>
        </p:grpSpPr>
        <p:sp>
          <p:nvSpPr>
            <p:cNvPr id="127" name="Freeform 6"/>
            <p:cNvSpPr/>
            <p:nvPr/>
          </p:nvSpPr>
          <p:spPr>
            <a:xfrm>
              <a:off x="-11160" y="4013280"/>
              <a:ext cx="607680" cy="285156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8" name="Straight Connector 7"/>
            <p:cNvSpPr/>
            <p:nvPr/>
          </p:nvSpPr>
          <p:spPr>
            <a:xfrm flipV="1">
              <a:off x="6841440" y="4175280"/>
              <a:ext cx="5362920" cy="268272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29" name="Straight Connector 8"/>
            <p:cNvSpPr/>
            <p:nvPr/>
          </p:nvSpPr>
          <p:spPr>
            <a:xfrm>
              <a:off x="9390600" y="0"/>
              <a:ext cx="1625400" cy="685800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0" name="Freeform 9"/>
            <p:cNvSpPr/>
            <p:nvPr/>
          </p:nvSpPr>
          <p:spPr>
            <a:xfrm>
              <a:off x="9189360" y="0"/>
              <a:ext cx="3024000" cy="68648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1" name="Freeform 10"/>
            <p:cNvSpPr/>
            <p:nvPr/>
          </p:nvSpPr>
          <p:spPr>
            <a:xfrm>
              <a:off x="9606960" y="-8640"/>
              <a:ext cx="2595960" cy="68648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2" name="Freeform 11"/>
            <p:cNvSpPr/>
            <p:nvPr/>
          </p:nvSpPr>
          <p:spPr>
            <a:xfrm>
              <a:off x="8850960" y="3920040"/>
              <a:ext cx="3349440" cy="29361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3" name="Freeform 12"/>
            <p:cNvSpPr/>
            <p:nvPr/>
          </p:nvSpPr>
          <p:spPr>
            <a:xfrm>
              <a:off x="9347400" y="-8640"/>
              <a:ext cx="2855160" cy="68648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4" name="Freeform 13"/>
            <p:cNvSpPr/>
            <p:nvPr/>
          </p:nvSpPr>
          <p:spPr>
            <a:xfrm>
              <a:off x="11061360" y="-8640"/>
              <a:ext cx="1141560" cy="68648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5" name="Freeform 14"/>
            <p:cNvSpPr/>
            <p:nvPr/>
          </p:nvSpPr>
          <p:spPr>
            <a:xfrm>
              <a:off x="10792800" y="-8640"/>
              <a:ext cx="1420200" cy="68648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6" name="Freeform 15"/>
            <p:cNvSpPr/>
            <p:nvPr/>
          </p:nvSpPr>
          <p:spPr>
            <a:xfrm>
              <a:off x="10758600" y="4893840"/>
              <a:ext cx="1456920" cy="19623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37" name="Group 6"/>
          <p:cNvGrpSpPr/>
          <p:nvPr/>
        </p:nvGrpSpPr>
        <p:grpSpPr>
          <a:xfrm>
            <a:off x="-11520" y="-8640"/>
            <a:ext cx="12226680" cy="6873480"/>
            <a:chOff x="-11520" y="-8640"/>
            <a:chExt cx="12226680" cy="6873480"/>
          </a:xfrm>
        </p:grpSpPr>
        <p:sp>
          <p:nvSpPr>
            <p:cNvPr id="138" name="Straight Connector 27"/>
            <p:cNvSpPr/>
            <p:nvPr/>
          </p:nvSpPr>
          <p:spPr>
            <a:xfrm flipV="1">
              <a:off x="6841080" y="4175280"/>
              <a:ext cx="5363280" cy="268272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9" name="Straight Connector 28"/>
            <p:cNvSpPr/>
            <p:nvPr/>
          </p:nvSpPr>
          <p:spPr>
            <a:xfrm>
              <a:off x="9390600" y="0"/>
              <a:ext cx="1625040" cy="685800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0" name="Freeform 29"/>
            <p:cNvSpPr/>
            <p:nvPr/>
          </p:nvSpPr>
          <p:spPr>
            <a:xfrm>
              <a:off x="9189360" y="0"/>
              <a:ext cx="3024000" cy="68648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1" name="Freeform 30"/>
            <p:cNvSpPr/>
            <p:nvPr/>
          </p:nvSpPr>
          <p:spPr>
            <a:xfrm>
              <a:off x="9606960" y="-8640"/>
              <a:ext cx="2595960" cy="68648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2" name="Freeform 31"/>
            <p:cNvSpPr/>
            <p:nvPr/>
          </p:nvSpPr>
          <p:spPr>
            <a:xfrm>
              <a:off x="8850960" y="3920040"/>
              <a:ext cx="3349440" cy="29361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3" name="Freeform 32"/>
            <p:cNvSpPr/>
            <p:nvPr/>
          </p:nvSpPr>
          <p:spPr>
            <a:xfrm>
              <a:off x="9347400" y="-8640"/>
              <a:ext cx="2854800" cy="68648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4" name="Freeform 33"/>
            <p:cNvSpPr/>
            <p:nvPr/>
          </p:nvSpPr>
          <p:spPr>
            <a:xfrm>
              <a:off x="11061360" y="-8640"/>
              <a:ext cx="1141560" cy="68648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5" name="Freeform 34"/>
            <p:cNvSpPr/>
            <p:nvPr/>
          </p:nvSpPr>
          <p:spPr>
            <a:xfrm>
              <a:off x="10792440" y="-8640"/>
              <a:ext cx="1420560" cy="68648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6" name="Freeform 35"/>
            <p:cNvSpPr/>
            <p:nvPr/>
          </p:nvSpPr>
          <p:spPr>
            <a:xfrm>
              <a:off x="10758600" y="4893840"/>
              <a:ext cx="1456560" cy="19623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7" name="Freeform 17"/>
            <p:cNvSpPr/>
            <p:nvPr/>
          </p:nvSpPr>
          <p:spPr>
            <a:xfrm>
              <a:off x="-11520" y="-8640"/>
              <a:ext cx="1149840" cy="569628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48" name="PlaceHolder 1"/>
          <p:cNvSpPr>
            <a:spLocks noGrp="1"/>
          </p:cNvSpPr>
          <p:nvPr>
            <p:ph type="ftr" idx="7"/>
          </p:nvPr>
        </p:nvSpPr>
        <p:spPr>
          <a:xfrm>
            <a:off x="812520" y="6041520"/>
            <a:ext cx="61624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sldNum" idx="8"/>
          </p:nvPr>
        </p:nvSpPr>
        <p:spPr>
          <a:xfrm>
            <a:off x="8592840" y="6041520"/>
            <a:ext cx="6814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900" spc="-1" strike="noStrike">
                <a:solidFill>
                  <a:srgbClr val="5fcbef"/>
                </a:solidFill>
                <a:latin typeface="Trebuchet MS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0D61942-9B71-4BB0-A206-2FB83F63D142}" type="slidenum">
              <a:rPr b="0" lang="ru-RU" sz="900" spc="-1" strike="noStrike">
                <a:solidFill>
                  <a:srgbClr val="5fcbef"/>
                </a:solidFill>
                <a:latin typeface="Trebuchet MS"/>
                <a:ea typeface="DejaVu Sans"/>
              </a:rPr>
              <a:t>&lt;номер&gt;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dt" idx="9"/>
          </p:nvPr>
        </p:nvSpPr>
        <p:spPr>
          <a:xfrm>
            <a:off x="7207200" y="6041520"/>
            <a:ext cx="9100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roup 16"/>
          <p:cNvGrpSpPr/>
          <p:nvPr/>
        </p:nvGrpSpPr>
        <p:grpSpPr>
          <a:xfrm>
            <a:off x="-11160" y="-8640"/>
            <a:ext cx="12226680" cy="6873480"/>
            <a:chOff x="-11160" y="-8640"/>
            <a:chExt cx="12226680" cy="6873480"/>
          </a:xfrm>
        </p:grpSpPr>
        <p:sp>
          <p:nvSpPr>
            <p:cNvPr id="190" name="Freeform 6"/>
            <p:cNvSpPr/>
            <p:nvPr/>
          </p:nvSpPr>
          <p:spPr>
            <a:xfrm>
              <a:off x="-11160" y="4013280"/>
              <a:ext cx="607680" cy="285156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1" name="Straight Connector 7"/>
            <p:cNvSpPr/>
            <p:nvPr/>
          </p:nvSpPr>
          <p:spPr>
            <a:xfrm flipV="1">
              <a:off x="6841440" y="4175280"/>
              <a:ext cx="5362920" cy="268272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92" name="Straight Connector 8"/>
            <p:cNvSpPr/>
            <p:nvPr/>
          </p:nvSpPr>
          <p:spPr>
            <a:xfrm>
              <a:off x="9390600" y="0"/>
              <a:ext cx="1625400" cy="685800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93" name="Freeform 9"/>
            <p:cNvSpPr/>
            <p:nvPr/>
          </p:nvSpPr>
          <p:spPr>
            <a:xfrm>
              <a:off x="9189360" y="0"/>
              <a:ext cx="3024000" cy="68648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4" name="Freeform 10"/>
            <p:cNvSpPr/>
            <p:nvPr/>
          </p:nvSpPr>
          <p:spPr>
            <a:xfrm>
              <a:off x="9606960" y="-8640"/>
              <a:ext cx="2595960" cy="68648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5" name="Freeform 11"/>
            <p:cNvSpPr/>
            <p:nvPr/>
          </p:nvSpPr>
          <p:spPr>
            <a:xfrm>
              <a:off x="8850960" y="3920040"/>
              <a:ext cx="3349440" cy="29361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6" name="Freeform 12"/>
            <p:cNvSpPr/>
            <p:nvPr/>
          </p:nvSpPr>
          <p:spPr>
            <a:xfrm>
              <a:off x="9347400" y="-8640"/>
              <a:ext cx="2855160" cy="68648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7" name="Freeform 13"/>
            <p:cNvSpPr/>
            <p:nvPr/>
          </p:nvSpPr>
          <p:spPr>
            <a:xfrm>
              <a:off x="11061360" y="-8640"/>
              <a:ext cx="1141560" cy="68648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8" name="Freeform 14"/>
            <p:cNvSpPr/>
            <p:nvPr/>
          </p:nvSpPr>
          <p:spPr>
            <a:xfrm>
              <a:off x="10792800" y="-8640"/>
              <a:ext cx="1420200" cy="68648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9" name="Freeform 15"/>
            <p:cNvSpPr/>
            <p:nvPr/>
          </p:nvSpPr>
          <p:spPr>
            <a:xfrm>
              <a:off x="10758600" y="4893840"/>
              <a:ext cx="1456920" cy="19623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200" name="Group 6"/>
          <p:cNvGrpSpPr/>
          <p:nvPr/>
        </p:nvGrpSpPr>
        <p:grpSpPr>
          <a:xfrm>
            <a:off x="-11520" y="-8640"/>
            <a:ext cx="12226680" cy="6873480"/>
            <a:chOff x="-11520" y="-8640"/>
            <a:chExt cx="12226680" cy="6873480"/>
          </a:xfrm>
        </p:grpSpPr>
        <p:sp>
          <p:nvSpPr>
            <p:cNvPr id="201" name="Straight Connector 27"/>
            <p:cNvSpPr/>
            <p:nvPr/>
          </p:nvSpPr>
          <p:spPr>
            <a:xfrm flipV="1">
              <a:off x="6841080" y="4175280"/>
              <a:ext cx="5363280" cy="268272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02" name="Straight Connector 28"/>
            <p:cNvSpPr/>
            <p:nvPr/>
          </p:nvSpPr>
          <p:spPr>
            <a:xfrm>
              <a:off x="9390600" y="0"/>
              <a:ext cx="1625040" cy="685800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03" name="Freeform 29"/>
            <p:cNvSpPr/>
            <p:nvPr/>
          </p:nvSpPr>
          <p:spPr>
            <a:xfrm>
              <a:off x="9189360" y="0"/>
              <a:ext cx="3024000" cy="68648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4" name="Freeform 30"/>
            <p:cNvSpPr/>
            <p:nvPr/>
          </p:nvSpPr>
          <p:spPr>
            <a:xfrm>
              <a:off x="9606960" y="-8640"/>
              <a:ext cx="2595960" cy="68648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5" name="Freeform 31"/>
            <p:cNvSpPr/>
            <p:nvPr/>
          </p:nvSpPr>
          <p:spPr>
            <a:xfrm>
              <a:off x="8850960" y="3920040"/>
              <a:ext cx="3349440" cy="29361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6" name="Freeform 32"/>
            <p:cNvSpPr/>
            <p:nvPr/>
          </p:nvSpPr>
          <p:spPr>
            <a:xfrm>
              <a:off x="9347400" y="-8640"/>
              <a:ext cx="2854800" cy="68648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7" name="Freeform 33"/>
            <p:cNvSpPr/>
            <p:nvPr/>
          </p:nvSpPr>
          <p:spPr>
            <a:xfrm>
              <a:off x="11061360" y="-8640"/>
              <a:ext cx="1141560" cy="68648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8" name="Freeform 34"/>
            <p:cNvSpPr/>
            <p:nvPr/>
          </p:nvSpPr>
          <p:spPr>
            <a:xfrm>
              <a:off x="10792440" y="-8640"/>
              <a:ext cx="1420560" cy="68648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9" name="Freeform 35"/>
            <p:cNvSpPr/>
            <p:nvPr/>
          </p:nvSpPr>
          <p:spPr>
            <a:xfrm>
              <a:off x="10758600" y="4893840"/>
              <a:ext cx="1456560" cy="19623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0" name="Freeform 17"/>
            <p:cNvSpPr/>
            <p:nvPr/>
          </p:nvSpPr>
          <p:spPr>
            <a:xfrm>
              <a:off x="-11520" y="-8640"/>
              <a:ext cx="1149840" cy="569628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11" name="PlaceHolder 1"/>
          <p:cNvSpPr>
            <a:spLocks noGrp="1"/>
          </p:cNvSpPr>
          <p:nvPr>
            <p:ph type="ftr" idx="10"/>
          </p:nvPr>
        </p:nvSpPr>
        <p:spPr>
          <a:xfrm>
            <a:off x="812520" y="6041520"/>
            <a:ext cx="61624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sldNum" idx="11"/>
          </p:nvPr>
        </p:nvSpPr>
        <p:spPr>
          <a:xfrm>
            <a:off x="8592840" y="6041520"/>
            <a:ext cx="6814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900" spc="-1" strike="noStrike">
                <a:solidFill>
                  <a:srgbClr val="5fcbef"/>
                </a:solidFill>
                <a:latin typeface="Trebuchet MS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0C8DB33-45D9-464C-AD6A-EE027D7A7BF7}" type="slidenum">
              <a:rPr b="0" lang="ru-RU" sz="900" spc="-1" strike="noStrike">
                <a:solidFill>
                  <a:srgbClr val="5fcbef"/>
                </a:solidFill>
                <a:latin typeface="Trebuchet MS"/>
                <a:ea typeface="DejaVu Sans"/>
              </a:rPr>
              <a:t>&lt;номер&gt;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dt" idx="12"/>
          </p:nvPr>
        </p:nvSpPr>
        <p:spPr>
          <a:xfrm>
            <a:off x="7207200" y="6041520"/>
            <a:ext cx="9100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1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9359280" cy="395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 fontScale="36000"/>
          </a:bodyPr>
          <a:p>
            <a:pPr algn="ctr">
              <a:lnSpc>
                <a:spcPct val="100000"/>
              </a:lnSpc>
              <a:buNone/>
            </a:pPr>
            <a:br>
              <a:rPr sz="5400"/>
            </a:br>
            <a:r>
              <a:rPr b="1" lang="ru-RU" sz="3600" spc="-1" strike="noStrike">
                <a:solidFill>
                  <a:srgbClr val="226292"/>
                </a:solidFill>
                <a:latin typeface="Times New Roman"/>
              </a:rPr>
              <a:t> </a:t>
            </a:r>
            <a:br>
              <a:rPr sz="3600"/>
            </a:br>
            <a:br>
              <a:rPr sz="3600"/>
            </a:br>
            <a:br>
              <a:rPr sz="3600"/>
            </a:br>
            <a:br>
              <a:rPr sz="3600"/>
            </a:br>
            <a:r>
              <a:rPr b="1" lang="ru-RU" sz="9600" spc="-1" strike="noStrike">
                <a:solidFill>
                  <a:srgbClr val="226292"/>
                </a:solidFill>
                <a:latin typeface="Times New Roman"/>
              </a:rPr>
              <a:t>О сотрудничестве </a:t>
            </a:r>
            <a:br>
              <a:rPr sz="9600"/>
            </a:br>
            <a:r>
              <a:rPr b="1" lang="ru-RU" sz="9600" spc="-1" strike="noStrike">
                <a:solidFill>
                  <a:srgbClr val="226292"/>
                </a:solidFill>
                <a:latin typeface="Times New Roman"/>
              </a:rPr>
              <a:t>Министерства труда и социального развития </a:t>
            </a:r>
            <a:br>
              <a:rPr sz="9600"/>
            </a:br>
            <a:r>
              <a:rPr b="1" lang="ru-RU" sz="9600" spc="-1" strike="noStrike">
                <a:solidFill>
                  <a:srgbClr val="226292"/>
                </a:solidFill>
                <a:latin typeface="Times New Roman"/>
              </a:rPr>
              <a:t>Республики Саха (Якутия) </a:t>
            </a:r>
            <a:br>
              <a:rPr sz="9600"/>
            </a:br>
            <a:r>
              <a:rPr b="1" lang="ru-RU" sz="9600" spc="-1" strike="noStrike">
                <a:solidFill>
                  <a:srgbClr val="226292"/>
                </a:solidFill>
                <a:latin typeface="Times New Roman"/>
              </a:rPr>
              <a:t>с Международным детским фондом «Дети Саха-Азия»</a:t>
            </a:r>
            <a:r>
              <a:rPr b="1" lang="ru-RU" sz="3600" spc="-1" strike="noStrike">
                <a:solidFill>
                  <a:srgbClr val="226292"/>
                </a:solidFill>
                <a:latin typeface="Times New Roman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53" name="Прямоугольник 2"/>
          <p:cNvSpPr/>
          <p:nvPr/>
        </p:nvSpPr>
        <p:spPr>
          <a:xfrm>
            <a:off x="2184120" y="6115320"/>
            <a:ext cx="6094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226292"/>
                </a:solidFill>
                <a:latin typeface="Arial"/>
                <a:ea typeface="DejaVu Sans"/>
              </a:rPr>
              <a:t>г.Якутск, 2024 год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254" name="Рисунок 1" descr=""/>
          <p:cNvPicPr/>
          <p:nvPr/>
        </p:nvPicPr>
        <p:blipFill>
          <a:blip r:embed="rId1"/>
          <a:stretch/>
        </p:blipFill>
        <p:spPr>
          <a:xfrm>
            <a:off x="137160" y="317160"/>
            <a:ext cx="761400" cy="761400"/>
          </a:xfrm>
          <a:prstGeom prst="rect">
            <a:avLst/>
          </a:prstGeom>
          <a:ln w="0">
            <a:noFill/>
          </a:ln>
        </p:spPr>
      </p:pic>
      <p:pic>
        <p:nvPicPr>
          <p:cNvPr id="255" name="Рисунок 254" descr=""/>
          <p:cNvPicPr/>
          <p:nvPr/>
        </p:nvPicPr>
        <p:blipFill>
          <a:blip r:embed="rId2"/>
          <a:stretch/>
        </p:blipFill>
        <p:spPr>
          <a:xfrm>
            <a:off x="1080000" y="363600"/>
            <a:ext cx="1078560" cy="714960"/>
          </a:xfrm>
          <a:prstGeom prst="rect">
            <a:avLst/>
          </a:prstGeom>
          <a:ln w="0">
            <a:noFill/>
          </a:ln>
        </p:spPr>
      </p:pic>
      <p:sp>
        <p:nvSpPr>
          <p:cNvPr id="256" name="Прямоугольник 255"/>
          <p:cNvSpPr/>
          <p:nvPr/>
        </p:nvSpPr>
        <p:spPr>
          <a:xfrm>
            <a:off x="2160000" y="506160"/>
            <a:ext cx="77094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355269"/>
                </a:solidFill>
                <a:latin typeface="Times New Roman"/>
                <a:ea typeface="Times New Roman"/>
              </a:rPr>
              <a:t>Министерство труда и социального развития Республики Саха (Якутия)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Прямоугольник 4"/>
          <p:cNvSpPr/>
          <p:nvPr/>
        </p:nvSpPr>
        <p:spPr>
          <a:xfrm>
            <a:off x="2184120" y="6115320"/>
            <a:ext cx="6094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226292"/>
                </a:solidFill>
                <a:latin typeface="Arial"/>
                <a:ea typeface="DejaVu Sans"/>
              </a:rPr>
              <a:t>г.Якутск, 2024 год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303" name="Рисунок 3" descr=""/>
          <p:cNvPicPr/>
          <p:nvPr/>
        </p:nvPicPr>
        <p:blipFill>
          <a:blip r:embed="rId1"/>
          <a:stretch/>
        </p:blipFill>
        <p:spPr>
          <a:xfrm>
            <a:off x="137160" y="317160"/>
            <a:ext cx="761400" cy="761400"/>
          </a:xfrm>
          <a:prstGeom prst="rect">
            <a:avLst/>
          </a:prstGeom>
          <a:ln w="0">
            <a:noFill/>
          </a:ln>
        </p:spPr>
      </p:pic>
      <p:pic>
        <p:nvPicPr>
          <p:cNvPr id="304" name="Рисунок 259" descr=""/>
          <p:cNvPicPr/>
          <p:nvPr/>
        </p:nvPicPr>
        <p:blipFill>
          <a:blip r:embed="rId2"/>
          <a:stretch/>
        </p:blipFill>
        <p:spPr>
          <a:xfrm>
            <a:off x="1080000" y="363600"/>
            <a:ext cx="1078560" cy="714960"/>
          </a:xfrm>
          <a:prstGeom prst="rect">
            <a:avLst/>
          </a:prstGeom>
          <a:ln w="0">
            <a:noFill/>
          </a:ln>
        </p:spPr>
      </p:pic>
      <p:sp>
        <p:nvSpPr>
          <p:cNvPr id="305" name="Прямоугольник 260"/>
          <p:cNvSpPr/>
          <p:nvPr/>
        </p:nvSpPr>
        <p:spPr>
          <a:xfrm>
            <a:off x="2179800" y="506160"/>
            <a:ext cx="76896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355269"/>
                </a:solidFill>
                <a:latin typeface="Times New Roman"/>
                <a:ea typeface="Times New Roman"/>
              </a:rPr>
              <a:t>Министерство труда и социального развития Республики Саха (Якутия)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306" name="TextBox 261"/>
          <p:cNvSpPr/>
          <p:nvPr/>
        </p:nvSpPr>
        <p:spPr>
          <a:xfrm>
            <a:off x="912960" y="1620000"/>
            <a:ext cx="8985960" cy="413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0070c0"/>
                </a:solidFill>
                <a:latin typeface="Times New Roman"/>
                <a:ea typeface="DejaVu Sans"/>
              </a:rPr>
              <a:t>	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0070c0"/>
                </a:solidFill>
                <a:latin typeface="Times New Roman"/>
                <a:ea typeface="DejaVu Sans"/>
              </a:rPr>
              <a:t>	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307" name=""/>
          <p:cNvSpPr/>
          <p:nvPr/>
        </p:nvSpPr>
        <p:spPr>
          <a:xfrm>
            <a:off x="1260000" y="1800000"/>
            <a:ext cx="8099280" cy="53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0070c0"/>
                </a:solidFill>
                <a:latin typeface="Times New Roman"/>
                <a:ea typeface="DejaVu Sans"/>
              </a:rPr>
              <a:t>Показатели по организациям для детей-сирот</a:t>
            </a:r>
            <a:endParaRPr b="0" lang="ru-RU" sz="2000" spc="-1" strike="noStrike">
              <a:latin typeface="Arial"/>
            </a:endParaRPr>
          </a:p>
        </p:txBody>
      </p:sp>
      <p:graphicFrame>
        <p:nvGraphicFramePr>
          <p:cNvPr id="308" name="Таблица 1"/>
          <p:cNvGraphicFramePr/>
          <p:nvPr/>
        </p:nvGraphicFramePr>
        <p:xfrm>
          <a:off x="720000" y="2520360"/>
          <a:ext cx="9185760" cy="2104920"/>
        </p:xfrm>
        <a:graphic>
          <a:graphicData uri="http://schemas.openxmlformats.org/drawingml/2006/table">
            <a:tbl>
              <a:tblPr/>
              <a:tblGrid>
                <a:gridCol w="4876560"/>
                <a:gridCol w="982800"/>
                <a:gridCol w="894600"/>
                <a:gridCol w="894600"/>
                <a:gridCol w="894600"/>
                <a:gridCol w="642960"/>
              </a:tblGrid>
              <a:tr h="469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675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Количество воспитанников в организациях для детей-сирот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539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510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455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383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353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9604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Численность выявленных детей-сирот и детей, оставшихся без попечения родителей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674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527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543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586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468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720000" y="1080000"/>
            <a:ext cx="9359280" cy="39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400" spc="-1" strike="noStrike">
                <a:solidFill>
                  <a:srgbClr val="226292"/>
                </a:solidFill>
                <a:latin typeface="Times New Roman"/>
              </a:rPr>
              <a:t> </a:t>
            </a:r>
            <a:r>
              <a:rPr b="1" lang="ru-RU" sz="1400" spc="-1" strike="noStrike" u="sng">
                <a:solidFill>
                  <a:srgbClr val="3465a4"/>
                </a:solidFill>
                <a:uFillTx/>
                <a:latin typeface="Times New Roman"/>
              </a:rPr>
              <a:t>Новые меры, направленные на расширение или улучшение поддержки детей-сирот </a:t>
            </a:r>
            <a:br>
              <a:rPr sz="1400"/>
            </a:br>
            <a:r>
              <a:rPr b="1" lang="ru-RU" sz="1400" spc="-1" strike="noStrike" u="sng">
                <a:solidFill>
                  <a:srgbClr val="3465a4"/>
                </a:solidFill>
                <a:uFillTx/>
                <a:latin typeface="Times New Roman"/>
              </a:rPr>
              <a:t>и замещающих семей</a:t>
            </a:r>
            <a:br>
              <a:rPr sz="1400"/>
            </a:br>
            <a:br>
              <a:rPr sz="1400"/>
            </a:br>
            <a:r>
              <a:rPr b="1" lang="ru-RU" sz="1200" spc="-1" strike="noStrike">
                <a:solidFill>
                  <a:srgbClr val="3465a4"/>
                </a:solidFill>
                <a:latin typeface="Times New Roman"/>
              </a:rPr>
              <a:t>в 2020 году утверждено Положение о порядке и условиях освобождения от внесения платы за жилое помещение и коммунальные услуги детей-сирот и детей, оставшихся без попечения родителей, воспитывающихся в приемных семьях</a:t>
            </a:r>
            <a:br>
              <a:rPr sz="1200"/>
            </a:br>
            <a:br>
              <a:rPr sz="1200"/>
            </a:br>
            <a:r>
              <a:rPr b="1" lang="ru-RU" sz="1200" spc="-1" strike="noStrike">
                <a:solidFill>
                  <a:srgbClr val="3465a4"/>
                </a:solidFill>
                <a:latin typeface="Times New Roman"/>
              </a:rPr>
              <a:t>в 2021 году утверждено Положение о порядке и условиях предоставления компенсации стоимости путевок для детей-сирот и детей, оставшихся без попечения родителей, в организации отдыха детей и их оздоровления, а также компенсации стоимости проезда к месту отдыха и обратно, </a:t>
            </a:r>
            <a:br>
              <a:rPr sz="1200"/>
            </a:br>
            <a:br>
              <a:rPr sz="1200"/>
            </a:br>
            <a:r>
              <a:rPr b="1" lang="ru-RU" sz="1200" spc="-1" strike="noStrike">
                <a:solidFill>
                  <a:srgbClr val="3465a4"/>
                </a:solidFill>
                <a:latin typeface="Times New Roman"/>
              </a:rPr>
              <a:t>в 2022 году в Год матери базовый размер вознаграждения приемным родителям и патронатным воспитателям увеличен в два раза, </a:t>
            </a:r>
            <a:br>
              <a:rPr sz="1200"/>
            </a:br>
            <a:br>
              <a:rPr sz="1200"/>
            </a:br>
            <a:r>
              <a:rPr b="1" lang="ru-RU" sz="1200" spc="-1" strike="noStrike">
                <a:solidFill>
                  <a:srgbClr val="3465a4"/>
                </a:solidFill>
                <a:latin typeface="Times New Roman"/>
              </a:rPr>
              <a:t>в 2022 году в рамках Республиканского фестиваля – Семья года 2022 введена новая номинация «Приемная семья», </a:t>
            </a:r>
            <a:br>
              <a:rPr sz="1200"/>
            </a:br>
            <a:br>
              <a:rPr sz="1200"/>
            </a:br>
            <a:r>
              <a:rPr b="1" lang="ru-RU" sz="1200" spc="-1" strike="noStrike">
                <a:solidFill>
                  <a:srgbClr val="3465a4"/>
                </a:solidFill>
                <a:latin typeface="Times New Roman"/>
              </a:rPr>
              <a:t>в 2023 году принят закон о доведении ежемесячной выплаты на содержание до размера прожиточного минимума, установленного для детского населения в республике, с 1 января 2024 года,</a:t>
            </a:r>
            <a:br>
              <a:rPr sz="1200"/>
            </a:br>
            <a:br>
              <a:rPr sz="1200"/>
            </a:br>
            <a:r>
              <a:rPr b="1" lang="ru-RU" sz="1200" spc="-1" strike="noStrike">
                <a:solidFill>
                  <a:srgbClr val="3465a4"/>
                </a:solidFill>
                <a:latin typeface="Times New Roman"/>
              </a:rPr>
              <a:t>с 1 января 2024 года принято решение о повышении вознаграждения приемному родителю за воспитание второго и последующего ребенка с 60% до 100 % от базового размера вознаграждения приемного родителя</a:t>
            </a:r>
            <a:br>
              <a:rPr sz="1200"/>
            </a:br>
            <a:br>
              <a:rPr sz="1200"/>
            </a:br>
            <a:r>
              <a:rPr b="1" lang="ru-RU" sz="1200" spc="-1" strike="noStrike">
                <a:solidFill>
                  <a:srgbClr val="3465a4"/>
                </a:solidFill>
                <a:latin typeface="Times New Roman"/>
              </a:rPr>
              <a:t>28 марта принято постановление Правительства республики, вносящее изменения в Порядок оказания государственной социальной помощи многодетным и приемным семьям, имеющим 10 и более несовершеннолетних детей, включая совершеннолетних детей в возрасте до 23 лет, обучающихся в образовательных организациях по очной форме обучения, для приобретения транспортного средства на основе социального контракта, в части права на предоставление денежной выплаты многодетным и приемным семьям, имеющим (воспитывающим) десять и более детей, повторно один раз в 10 лет. </a:t>
            </a:r>
            <a:br>
              <a:rPr sz="1400"/>
            </a:br>
            <a:br>
              <a:rPr sz="1400"/>
            </a:br>
            <a:br>
              <a:rPr sz="1400"/>
            </a:br>
            <a:br>
              <a:rPr sz="1400"/>
            </a:br>
            <a:br>
              <a:rPr sz="1400"/>
            </a:br>
            <a:br>
              <a:rPr sz="1400"/>
            </a:br>
            <a:br>
              <a:rPr sz="1400"/>
            </a:br>
            <a:br>
              <a:rPr sz="1400"/>
            </a:br>
            <a:br>
              <a:rPr sz="1400"/>
            </a:br>
            <a:br>
              <a:rPr sz="1400"/>
            </a:br>
            <a:br>
              <a:rPr sz="1400"/>
            </a:br>
            <a:br>
              <a:rPr sz="1400"/>
            </a:br>
            <a:br>
              <a:rPr sz="1400"/>
            </a:br>
            <a:br>
              <a:rPr sz="1400"/>
            </a:br>
            <a:r>
              <a:rPr b="1" lang="ru-RU" sz="1400" spc="-1" strike="noStrike">
                <a:solidFill>
                  <a:srgbClr val="226292"/>
                </a:solidFill>
                <a:latin typeface="Times New Roman"/>
              </a:rPr>
              <a:t> </a:t>
            </a:r>
            <a:endParaRPr b="0" lang="ru-RU" sz="1400" spc="-1" strike="noStrike">
              <a:latin typeface="Arial"/>
            </a:endParaRPr>
          </a:p>
        </p:txBody>
      </p:sp>
      <p:pic>
        <p:nvPicPr>
          <p:cNvPr id="258" name="Рисунок 6" descr=""/>
          <p:cNvPicPr/>
          <p:nvPr/>
        </p:nvPicPr>
        <p:blipFill>
          <a:blip r:embed="rId1"/>
          <a:stretch/>
        </p:blipFill>
        <p:spPr>
          <a:xfrm>
            <a:off x="137160" y="317160"/>
            <a:ext cx="761400" cy="761400"/>
          </a:xfrm>
          <a:prstGeom prst="rect">
            <a:avLst/>
          </a:prstGeom>
          <a:ln w="0">
            <a:noFill/>
          </a:ln>
        </p:spPr>
      </p:pic>
      <p:pic>
        <p:nvPicPr>
          <p:cNvPr id="259" name="Рисунок 7" descr=""/>
          <p:cNvPicPr/>
          <p:nvPr/>
        </p:nvPicPr>
        <p:blipFill>
          <a:blip r:embed="rId2"/>
          <a:stretch/>
        </p:blipFill>
        <p:spPr>
          <a:xfrm>
            <a:off x="1080000" y="363600"/>
            <a:ext cx="1078560" cy="714960"/>
          </a:xfrm>
          <a:prstGeom prst="rect">
            <a:avLst/>
          </a:prstGeom>
          <a:ln w="0">
            <a:noFill/>
          </a:ln>
        </p:spPr>
      </p:pic>
      <p:sp>
        <p:nvSpPr>
          <p:cNvPr id="260" name="Прямоугольник 7"/>
          <p:cNvSpPr/>
          <p:nvPr/>
        </p:nvSpPr>
        <p:spPr>
          <a:xfrm>
            <a:off x="2160000" y="506160"/>
            <a:ext cx="77094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355269"/>
                </a:solidFill>
                <a:latin typeface="Times New Roman"/>
                <a:ea typeface="Times New Roman"/>
              </a:rPr>
              <a:t>Министерство труда и социального развития Республики Саха (Якутия)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511560" y="1260000"/>
            <a:ext cx="10467000" cy="39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algn="ctr">
              <a:lnSpc>
                <a:spcPct val="100000"/>
              </a:lnSpc>
              <a:buNone/>
            </a:pPr>
            <a:br>
              <a:rPr sz="2400"/>
            </a:br>
            <a:br>
              <a:rPr sz="5400"/>
            </a:br>
            <a:br>
              <a:rPr sz="5400"/>
            </a:br>
            <a:br>
              <a:rPr sz="5400"/>
            </a:br>
            <a:br>
              <a:rPr sz="2400"/>
            </a:br>
            <a:endParaRPr b="0" lang="ru-RU" sz="2400" spc="-1" strike="noStrike">
              <a:latin typeface="Arial"/>
            </a:endParaRPr>
          </a:p>
        </p:txBody>
      </p:sp>
      <p:sp>
        <p:nvSpPr>
          <p:cNvPr id="262" name="Прямоугольник 6"/>
          <p:cNvSpPr/>
          <p:nvPr/>
        </p:nvSpPr>
        <p:spPr>
          <a:xfrm>
            <a:off x="2184120" y="6115320"/>
            <a:ext cx="6094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226292"/>
                </a:solidFill>
                <a:latin typeface="Arial"/>
                <a:ea typeface="DejaVu Sans"/>
              </a:rPr>
              <a:t>г.Якутск, 2024 год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263" name="Рисунок 8" descr=""/>
          <p:cNvPicPr/>
          <p:nvPr/>
        </p:nvPicPr>
        <p:blipFill>
          <a:blip r:embed="rId1"/>
          <a:stretch/>
        </p:blipFill>
        <p:spPr>
          <a:xfrm>
            <a:off x="137160" y="317160"/>
            <a:ext cx="761400" cy="761400"/>
          </a:xfrm>
          <a:prstGeom prst="rect">
            <a:avLst/>
          </a:prstGeom>
          <a:ln w="0">
            <a:noFill/>
          </a:ln>
        </p:spPr>
      </p:pic>
      <p:pic>
        <p:nvPicPr>
          <p:cNvPr id="264" name="Рисунок 9" descr=""/>
          <p:cNvPicPr/>
          <p:nvPr/>
        </p:nvPicPr>
        <p:blipFill>
          <a:blip r:embed="rId2"/>
          <a:stretch/>
        </p:blipFill>
        <p:spPr>
          <a:xfrm>
            <a:off x="1080000" y="363600"/>
            <a:ext cx="1078560" cy="714960"/>
          </a:xfrm>
          <a:prstGeom prst="rect">
            <a:avLst/>
          </a:prstGeom>
          <a:ln w="0">
            <a:noFill/>
          </a:ln>
        </p:spPr>
      </p:pic>
      <p:sp>
        <p:nvSpPr>
          <p:cNvPr id="265" name="Прямоугольник 8"/>
          <p:cNvSpPr/>
          <p:nvPr/>
        </p:nvSpPr>
        <p:spPr>
          <a:xfrm>
            <a:off x="2179800" y="506160"/>
            <a:ext cx="76896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355269"/>
                </a:solidFill>
                <a:latin typeface="Times New Roman"/>
                <a:ea typeface="Times New Roman"/>
              </a:rPr>
              <a:t>Министерство труда и социального развития Республики Саха (Якутия)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66" name="TextBox 2"/>
          <p:cNvSpPr/>
          <p:nvPr/>
        </p:nvSpPr>
        <p:spPr>
          <a:xfrm>
            <a:off x="912960" y="1620000"/>
            <a:ext cx="8985960" cy="413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0070c0"/>
                </a:solidFill>
                <a:latin typeface="Times New Roman"/>
                <a:ea typeface="DejaVu Sans"/>
              </a:rPr>
              <a:t>	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0070c0"/>
                </a:solidFill>
                <a:latin typeface="Times New Roman"/>
                <a:ea typeface="DejaVu Sans"/>
              </a:rPr>
              <a:t>	</a:t>
            </a:r>
            <a:r>
              <a:rPr b="1" lang="ru-RU" sz="2000" spc="-1" strike="noStrike">
                <a:solidFill>
                  <a:srgbClr val="0070c0"/>
                </a:solidFill>
                <a:latin typeface="Times New Roman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0070c0"/>
                </a:solidFill>
                <a:latin typeface="Times New Roman"/>
                <a:ea typeface="DejaVu Sans"/>
              </a:rPr>
              <a:t>В целях повышения качества работы в сфере профилактики социального сиротства и развития института замещающих семей с 2023 года до 2025 года будет поэтапно увеличена нормативная штатная численность муниципальных служащих, осуществляющих отдельные государственные полномочия в отношении несовершеннолетних, с 108 до 245 штатных единиц. 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0070c0"/>
                </a:solidFill>
                <a:latin typeface="Times New Roman"/>
                <a:ea typeface="DejaVu Sans"/>
              </a:rPr>
              <a:t>	</a:t>
            </a:r>
            <a:r>
              <a:rPr b="1" lang="ru-RU" sz="2000" spc="-1" strike="noStrike">
                <a:solidFill>
                  <a:srgbClr val="0070c0"/>
                </a:solidFill>
                <a:latin typeface="Times New Roman"/>
                <a:ea typeface="DejaVu Sans"/>
              </a:rPr>
              <a:t>Увеличение штатной численности работников органов опеки и попечительства позволит обеспечивать исполнение полномочий в полном объеме и повышение эффективности защиты прав и законных интересов детей.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Прямоугольник 9"/>
          <p:cNvSpPr/>
          <p:nvPr/>
        </p:nvSpPr>
        <p:spPr>
          <a:xfrm>
            <a:off x="2184120" y="6115320"/>
            <a:ext cx="6094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226292"/>
                </a:solidFill>
                <a:latin typeface="Arial"/>
                <a:ea typeface="DejaVu Sans"/>
              </a:rPr>
              <a:t>г.Якутск, 2024 год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268" name="Рисунок 10" descr=""/>
          <p:cNvPicPr/>
          <p:nvPr/>
        </p:nvPicPr>
        <p:blipFill>
          <a:blip r:embed="rId1"/>
          <a:stretch/>
        </p:blipFill>
        <p:spPr>
          <a:xfrm>
            <a:off x="137160" y="317160"/>
            <a:ext cx="761400" cy="761400"/>
          </a:xfrm>
          <a:prstGeom prst="rect">
            <a:avLst/>
          </a:prstGeom>
          <a:ln w="0">
            <a:noFill/>
          </a:ln>
        </p:spPr>
      </p:pic>
      <p:pic>
        <p:nvPicPr>
          <p:cNvPr id="269" name="Рисунок 11" descr=""/>
          <p:cNvPicPr/>
          <p:nvPr/>
        </p:nvPicPr>
        <p:blipFill>
          <a:blip r:embed="rId2"/>
          <a:stretch/>
        </p:blipFill>
        <p:spPr>
          <a:xfrm>
            <a:off x="1080000" y="363600"/>
            <a:ext cx="1078560" cy="714960"/>
          </a:xfrm>
          <a:prstGeom prst="rect">
            <a:avLst/>
          </a:prstGeom>
          <a:ln w="0">
            <a:noFill/>
          </a:ln>
        </p:spPr>
      </p:pic>
      <p:sp>
        <p:nvSpPr>
          <p:cNvPr id="270" name="Прямоугольник 10"/>
          <p:cNvSpPr/>
          <p:nvPr/>
        </p:nvSpPr>
        <p:spPr>
          <a:xfrm>
            <a:off x="2179800" y="506160"/>
            <a:ext cx="76896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194370"/>
                </a:solidFill>
                <a:latin typeface="Times New Roman"/>
                <a:ea typeface="Times New Roman"/>
              </a:rPr>
              <a:t>Министерство труда и социального развития Республики Саха (Якутия)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71" name="PlaceHolder 5"/>
          <p:cNvSpPr/>
          <p:nvPr/>
        </p:nvSpPr>
        <p:spPr>
          <a:xfrm>
            <a:off x="900000" y="1080000"/>
            <a:ext cx="9179280" cy="503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br>
              <a:rPr sz="1400"/>
            </a:br>
            <a:r>
              <a:rPr b="1" lang="ru-RU" sz="1300" spc="-1" strike="noStrike" u="sng">
                <a:solidFill>
                  <a:srgbClr val="0070c0"/>
                </a:solidFill>
                <a:uFillTx/>
                <a:latin typeface="DejaVu Serif"/>
                <a:ea typeface="DejaVu Sans"/>
              </a:rPr>
              <a:t>В республике действуют 11 организаций для детей-сирот:</a:t>
            </a:r>
            <a:br>
              <a:rPr sz="1300"/>
            </a:br>
            <a:r>
              <a:rPr b="1" lang="ru-RU" sz="1300" spc="-1" strike="noStrike">
                <a:solidFill>
                  <a:srgbClr val="0070c0"/>
                </a:solidFill>
                <a:latin typeface="DejaVu Serif"/>
                <a:ea typeface="DejaVu Sans"/>
              </a:rPr>
              <a:t> </a:t>
            </a:r>
            <a:br>
              <a:rPr sz="14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ГБУ РС(Я) «Республиканский центр содействия семейному воспитания»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ГКУ РС(Я) «Центр содействия семейному воспитанию «Берегиня»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   ГКОУ РС(Я) «Республиканская специальная (коррекционная)» школа – интернат для детей сирот и детей, оставшихся без попечения родителей»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ГКУ РС(Я) «Хангаласский центр содействия семейному воспитанию»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   ГКУ РС(Я) «Алданский центр помощи детям – сиротам и детям, оставшимся без попечения родителей»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   ГКУ РС(Я) «Нерюнгринский центр помощи детям – сиротам и детям, оставшимся без попечения родителей «Вектор»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  ГКУ РС(Я) «Республиканский детский специализированный дом социального обслуживания»</a:t>
            </a: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 </a:t>
            </a: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   ГКУ РС(Я) «Верхневилюйский центр содействия семейному воспитанию им. И.И. Седалищева»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ГКУ РС(Я) «Вилюйский центр содействия семейному воспитанию им. С.М. Аржакова»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 ГКУ РС(Я) «Сунтарский центр содействия семейному воспитанию им. С.Г. Кривошапкина»</a:t>
            </a: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 </a:t>
            </a: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ГКУ РС(Я) «Оймяконский центр содействия семейному воспитанию»</a:t>
            </a:r>
            <a:br>
              <a:rPr sz="1200"/>
            </a:br>
            <a:br>
              <a:rPr sz="1200"/>
            </a:br>
            <a:br>
              <a:rPr sz="1200"/>
            </a:br>
            <a:endParaRPr b="0" lang="ru-R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738000" y="2160000"/>
            <a:ext cx="9161280" cy="341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 fontScale="34000"/>
          </a:bodyPr>
          <a:p>
            <a:pPr algn="ctr">
              <a:lnSpc>
                <a:spcPct val="100000"/>
              </a:lnSpc>
              <a:buNone/>
            </a:pPr>
            <a:br>
              <a:rPr sz="5400"/>
            </a:br>
            <a:r>
              <a:rPr b="1" lang="ru-RU" sz="3600" spc="-1" strike="noStrike">
                <a:solidFill>
                  <a:srgbClr val="226292"/>
                </a:solidFill>
                <a:latin typeface="Times New Roman"/>
              </a:rPr>
              <a:t> </a:t>
            </a:r>
            <a:br>
              <a:rPr sz="3600"/>
            </a:br>
            <a:br>
              <a:rPr sz="3600"/>
            </a:br>
            <a:br>
              <a:rPr sz="3600"/>
            </a:br>
            <a:br>
              <a:rPr sz="3600"/>
            </a:br>
            <a:br>
              <a:rPr sz="3600"/>
            </a:br>
            <a:br>
              <a:rPr sz="3600"/>
            </a:br>
            <a:br>
              <a:rPr sz="3600"/>
            </a:br>
            <a:r>
              <a:rPr b="0" lang="ru-RU" sz="8000" spc="-1" strike="noStrike">
                <a:latin typeface="Times New Roman"/>
              </a:rPr>
              <a:t> </a:t>
            </a:r>
            <a:r>
              <a:rPr b="1" lang="ru-RU" sz="2200" spc="-1" strike="noStrike">
                <a:solidFill>
                  <a:srgbClr val="0070c0"/>
                </a:solidFill>
                <a:latin typeface="Times New Roman"/>
              </a:rPr>
              <a:t>ПОКАЗАТЕЛИ УСТРОЙСТВА ДЕТЕЙ -СИРОТ И ДЕТЕЙ, ОСТАВШИХСЯ БЕЗ ПОПЕЧЕНИЯ РОДИТЕЛЕЙ В РЕСПУБЛИКЕ САХА(ЯКУТИЯ)</a:t>
            </a: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endParaRPr b="0" lang="ru-RU" sz="2200" spc="-1" strike="noStrike">
              <a:latin typeface="Arial"/>
            </a:endParaRPr>
          </a:p>
        </p:txBody>
      </p:sp>
      <p:sp>
        <p:nvSpPr>
          <p:cNvPr id="273" name="Прямоугольник 2"/>
          <p:cNvSpPr/>
          <p:nvPr/>
        </p:nvSpPr>
        <p:spPr>
          <a:xfrm>
            <a:off x="2184120" y="6115320"/>
            <a:ext cx="6094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226292"/>
                </a:solidFill>
                <a:latin typeface="Arial"/>
                <a:ea typeface="DejaVu Sans"/>
              </a:rPr>
              <a:t>г.Якутск, 2024 год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274" name="Рисунок 1" descr=""/>
          <p:cNvPicPr/>
          <p:nvPr/>
        </p:nvPicPr>
        <p:blipFill>
          <a:blip r:embed="rId1"/>
          <a:stretch/>
        </p:blipFill>
        <p:spPr>
          <a:xfrm>
            <a:off x="137160" y="317160"/>
            <a:ext cx="761400" cy="761400"/>
          </a:xfrm>
          <a:prstGeom prst="rect">
            <a:avLst/>
          </a:prstGeom>
          <a:ln w="0">
            <a:noFill/>
          </a:ln>
        </p:spPr>
      </p:pic>
      <p:pic>
        <p:nvPicPr>
          <p:cNvPr id="275" name="Рисунок 254" descr=""/>
          <p:cNvPicPr/>
          <p:nvPr/>
        </p:nvPicPr>
        <p:blipFill>
          <a:blip r:embed="rId2"/>
          <a:stretch/>
        </p:blipFill>
        <p:spPr>
          <a:xfrm>
            <a:off x="1080000" y="363600"/>
            <a:ext cx="1078560" cy="714960"/>
          </a:xfrm>
          <a:prstGeom prst="rect">
            <a:avLst/>
          </a:prstGeom>
          <a:ln w="0">
            <a:noFill/>
          </a:ln>
        </p:spPr>
      </p:pic>
      <p:sp>
        <p:nvSpPr>
          <p:cNvPr id="276" name="Прямоугольник 255"/>
          <p:cNvSpPr/>
          <p:nvPr/>
        </p:nvSpPr>
        <p:spPr>
          <a:xfrm>
            <a:off x="2179800" y="506160"/>
            <a:ext cx="76896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355269"/>
                </a:solidFill>
                <a:latin typeface="Times New Roman"/>
                <a:ea typeface="Times New Roman"/>
              </a:rPr>
              <a:t>Министерство труда и социального развития Республики Саха (Якутия)</a:t>
            </a:r>
            <a:endParaRPr b="0" lang="ru-RU" sz="1800" spc="-1" strike="noStrike">
              <a:latin typeface="Arial"/>
            </a:endParaRPr>
          </a:p>
        </p:txBody>
      </p:sp>
      <p:graphicFrame>
        <p:nvGraphicFramePr>
          <p:cNvPr id="277" name="Таблица 7"/>
          <p:cNvGraphicFramePr/>
          <p:nvPr/>
        </p:nvGraphicFramePr>
        <p:xfrm>
          <a:off x="900000" y="2520360"/>
          <a:ext cx="8999640" cy="3254400"/>
        </p:xfrm>
        <a:graphic>
          <a:graphicData uri="http://schemas.openxmlformats.org/drawingml/2006/table">
            <a:tbl>
              <a:tblPr/>
              <a:tblGrid>
                <a:gridCol w="5104800"/>
                <a:gridCol w="738360"/>
                <a:gridCol w="738360"/>
                <a:gridCol w="738360"/>
                <a:gridCol w="738360"/>
                <a:gridCol w="941760"/>
              </a:tblGrid>
              <a:tr h="36612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2019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2020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2021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2022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2023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5785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Общая численность детей, оставшихся без попечения родителей, на конец отчетного года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4481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4462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4150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3972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3718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8218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Количество детей, состоящих в государственном банке данных детей-сирот и детей, оставшихся без попечения родителей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576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510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464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453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414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785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Численность родителей, лишенных родительских прав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407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251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304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422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289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9097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Количество детей, состоявших на учете в банке данных и переданных на воспитание в семьи (под опеку и в приемные семьи)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138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73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104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127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140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278" name=""/>
          <p:cNvSpPr/>
          <p:nvPr/>
        </p:nvSpPr>
        <p:spPr>
          <a:xfrm>
            <a:off x="900000" y="1620000"/>
            <a:ext cx="8819280" cy="53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400" spc="-1" strike="noStrike">
                <a:solidFill>
                  <a:srgbClr val="2e75b6"/>
                </a:solidFill>
                <a:latin typeface="Segoe UI Black"/>
                <a:ea typeface="Segoe UI Black"/>
              </a:rPr>
              <a:t>ПОКАЗАТЕЛИ УСТРОЙСТВА ДЕТЕЙ -СИРОТ И ДЕТЕЙ, ОСТАВШИХСЯ БЕЗ ПОПЕЧЕНИЯ РОДИТЕЛЕЙ В РЕСПУБЛИКЕ САХА(ЯКУТИЯ)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720000" y="1428840"/>
            <a:ext cx="9161280" cy="378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 fontScale="27000"/>
          </a:bodyPr>
          <a:p>
            <a:pPr algn="ctr">
              <a:lnSpc>
                <a:spcPct val="100000"/>
              </a:lnSpc>
              <a:buNone/>
            </a:pPr>
            <a:br>
              <a:rPr sz="5400"/>
            </a:br>
            <a:r>
              <a:rPr b="1" lang="ru-RU" sz="8000" spc="-1" strike="noStrike">
                <a:solidFill>
                  <a:srgbClr val="0070c0"/>
                </a:solidFill>
                <a:latin typeface="Times New Roman"/>
              </a:rPr>
              <a:t>Показатели по приемным семьям</a:t>
            </a:r>
            <a:br>
              <a:rPr sz="2200"/>
            </a:br>
            <a:r>
              <a:rPr b="1" lang="ru-RU" sz="3600" spc="-1" strike="noStrike">
                <a:solidFill>
                  <a:srgbClr val="226292"/>
                </a:solidFill>
                <a:latin typeface="Times New Roman"/>
              </a:rPr>
              <a:t> </a:t>
            </a:r>
            <a:br>
              <a:rPr sz="3600"/>
            </a:br>
            <a:br>
              <a:rPr sz="3600"/>
            </a:br>
            <a:br>
              <a:rPr sz="3600"/>
            </a:br>
            <a:br>
              <a:rPr sz="3600"/>
            </a:br>
            <a:br>
              <a:rPr sz="3600"/>
            </a:br>
            <a:br>
              <a:rPr sz="3600"/>
            </a:br>
            <a:br>
              <a:rPr sz="3600"/>
            </a:br>
            <a:r>
              <a:rPr b="0" lang="ru-RU" sz="8000" spc="-1" strike="noStrike">
                <a:latin typeface="Times New Roman"/>
              </a:rPr>
              <a:t> </a:t>
            </a:r>
            <a:br>
              <a:rPr sz="8000"/>
            </a:br>
            <a:br>
              <a:rPr sz="80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8000"/>
            </a:br>
            <a:endParaRPr b="0" lang="ru-RU" sz="8000" spc="-1" strike="noStrike">
              <a:latin typeface="Arial"/>
            </a:endParaRPr>
          </a:p>
        </p:txBody>
      </p:sp>
      <p:sp>
        <p:nvSpPr>
          <p:cNvPr id="280" name="Прямоугольник 2"/>
          <p:cNvSpPr/>
          <p:nvPr/>
        </p:nvSpPr>
        <p:spPr>
          <a:xfrm>
            <a:off x="2184120" y="6115320"/>
            <a:ext cx="6094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226292"/>
                </a:solidFill>
                <a:latin typeface="Arial"/>
                <a:ea typeface="DejaVu Sans"/>
              </a:rPr>
              <a:t>г.Якутск, 2024 год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281" name="Рисунок 1" descr=""/>
          <p:cNvPicPr/>
          <p:nvPr/>
        </p:nvPicPr>
        <p:blipFill>
          <a:blip r:embed="rId1"/>
          <a:stretch/>
        </p:blipFill>
        <p:spPr>
          <a:xfrm>
            <a:off x="137160" y="317160"/>
            <a:ext cx="761400" cy="761400"/>
          </a:xfrm>
          <a:prstGeom prst="rect">
            <a:avLst/>
          </a:prstGeom>
          <a:ln w="0">
            <a:noFill/>
          </a:ln>
        </p:spPr>
      </p:pic>
      <p:pic>
        <p:nvPicPr>
          <p:cNvPr id="282" name="Рисунок 254" descr=""/>
          <p:cNvPicPr/>
          <p:nvPr/>
        </p:nvPicPr>
        <p:blipFill>
          <a:blip r:embed="rId2"/>
          <a:stretch/>
        </p:blipFill>
        <p:spPr>
          <a:xfrm>
            <a:off x="1080000" y="363600"/>
            <a:ext cx="1078560" cy="714960"/>
          </a:xfrm>
          <a:prstGeom prst="rect">
            <a:avLst/>
          </a:prstGeom>
          <a:ln w="0">
            <a:noFill/>
          </a:ln>
        </p:spPr>
      </p:pic>
      <p:sp>
        <p:nvSpPr>
          <p:cNvPr id="283" name="Прямоугольник 255"/>
          <p:cNvSpPr/>
          <p:nvPr/>
        </p:nvSpPr>
        <p:spPr>
          <a:xfrm>
            <a:off x="2179800" y="506160"/>
            <a:ext cx="76896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355269"/>
                </a:solidFill>
                <a:latin typeface="Times New Roman"/>
                <a:ea typeface="Times New Roman"/>
              </a:rPr>
              <a:t>Министерство труда и социального развития Республики Саха (Якутия)</a:t>
            </a:r>
            <a:endParaRPr b="0" lang="ru-RU" sz="1800" spc="-1" strike="noStrike">
              <a:latin typeface="Arial"/>
            </a:endParaRPr>
          </a:p>
        </p:txBody>
      </p:sp>
      <p:graphicFrame>
        <p:nvGraphicFramePr>
          <p:cNvPr id="284" name="Таблица 7"/>
          <p:cNvGraphicFramePr/>
          <p:nvPr/>
        </p:nvGraphicFramePr>
        <p:xfrm>
          <a:off x="1095480" y="2520000"/>
          <a:ext cx="8214480" cy="2104920"/>
        </p:xfrm>
        <a:graphic>
          <a:graphicData uri="http://schemas.openxmlformats.org/drawingml/2006/table">
            <a:tbl>
              <a:tblPr/>
              <a:tblGrid>
                <a:gridCol w="4280400"/>
                <a:gridCol w="862920"/>
                <a:gridCol w="785520"/>
                <a:gridCol w="785520"/>
                <a:gridCol w="785520"/>
                <a:gridCol w="714960"/>
              </a:tblGrid>
              <a:tr h="469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2019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2020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2021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2022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2023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675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Количество приемных семей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225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233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223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236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235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9604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6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Численность детей, находящихся на воспитании в приемных семьях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637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634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632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680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656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511560" y="1260000"/>
            <a:ext cx="10467000" cy="39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 fontScale="96000"/>
          </a:bodyPr>
          <a:p>
            <a:pPr algn="ctr">
              <a:lnSpc>
                <a:spcPct val="100000"/>
              </a:lnSpc>
              <a:buNone/>
            </a:pP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endParaRPr b="0" lang="ru-RU" sz="5400" spc="-1" strike="noStrike">
              <a:latin typeface="Arial"/>
            </a:endParaRPr>
          </a:p>
        </p:txBody>
      </p:sp>
      <p:sp>
        <p:nvSpPr>
          <p:cNvPr id="286" name="Прямоугольник 4"/>
          <p:cNvSpPr/>
          <p:nvPr/>
        </p:nvSpPr>
        <p:spPr>
          <a:xfrm>
            <a:off x="2184120" y="6115320"/>
            <a:ext cx="6094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226292"/>
                </a:solidFill>
                <a:latin typeface="Arial"/>
                <a:ea typeface="DejaVu Sans"/>
              </a:rPr>
              <a:t>г.Якутск, 2024 год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287" name="Рисунок 3" descr=""/>
          <p:cNvPicPr/>
          <p:nvPr/>
        </p:nvPicPr>
        <p:blipFill>
          <a:blip r:embed="rId1"/>
          <a:stretch/>
        </p:blipFill>
        <p:spPr>
          <a:xfrm>
            <a:off x="137160" y="317160"/>
            <a:ext cx="761400" cy="761400"/>
          </a:xfrm>
          <a:prstGeom prst="rect">
            <a:avLst/>
          </a:prstGeom>
          <a:ln w="0">
            <a:noFill/>
          </a:ln>
        </p:spPr>
      </p:pic>
      <p:pic>
        <p:nvPicPr>
          <p:cNvPr id="288" name="Рисунок 259" descr=""/>
          <p:cNvPicPr/>
          <p:nvPr/>
        </p:nvPicPr>
        <p:blipFill>
          <a:blip r:embed="rId2"/>
          <a:stretch/>
        </p:blipFill>
        <p:spPr>
          <a:xfrm>
            <a:off x="1080000" y="363600"/>
            <a:ext cx="1078560" cy="714960"/>
          </a:xfrm>
          <a:prstGeom prst="rect">
            <a:avLst/>
          </a:prstGeom>
          <a:ln w="0">
            <a:noFill/>
          </a:ln>
        </p:spPr>
      </p:pic>
      <p:sp>
        <p:nvSpPr>
          <p:cNvPr id="289" name="Прямоугольник 260"/>
          <p:cNvSpPr/>
          <p:nvPr/>
        </p:nvSpPr>
        <p:spPr>
          <a:xfrm>
            <a:off x="2179800" y="506160"/>
            <a:ext cx="76896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355269"/>
                </a:solidFill>
                <a:latin typeface="Times New Roman"/>
                <a:ea typeface="Times New Roman"/>
              </a:rPr>
              <a:t>Министерство труда и социального развития Республики Саха (Якутия)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90" name="TextBox 261"/>
          <p:cNvSpPr/>
          <p:nvPr/>
        </p:nvSpPr>
        <p:spPr>
          <a:xfrm>
            <a:off x="912960" y="1620000"/>
            <a:ext cx="8985960" cy="413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Наибольшее количество приемных семей действуют в районах: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 </a:t>
            </a: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Верхневилюйский, 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Вилюйский, 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Горный, 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Ленский, 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Намский, 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Нерюнгринский, 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Олекминский, 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Хангаласский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  </a:t>
            </a: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г.Якутск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511560" y="1260000"/>
            <a:ext cx="10467000" cy="39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 fontScale="96000"/>
          </a:bodyPr>
          <a:p>
            <a:pPr algn="ctr">
              <a:lnSpc>
                <a:spcPct val="100000"/>
              </a:lnSpc>
              <a:buNone/>
            </a:pPr>
            <a:br>
              <a:rPr sz="5400"/>
            </a:br>
            <a:br>
              <a:rPr sz="5400"/>
            </a:br>
            <a:br>
              <a:rPr sz="5400"/>
            </a:br>
            <a:br>
              <a:rPr sz="5400"/>
            </a:br>
            <a:endParaRPr b="0" lang="ru-RU" sz="5400" spc="-1" strike="noStrike">
              <a:latin typeface="Arial"/>
            </a:endParaRPr>
          </a:p>
        </p:txBody>
      </p:sp>
      <p:sp>
        <p:nvSpPr>
          <p:cNvPr id="292" name="Прямоугольник 1"/>
          <p:cNvSpPr/>
          <p:nvPr/>
        </p:nvSpPr>
        <p:spPr>
          <a:xfrm>
            <a:off x="2184120" y="6115320"/>
            <a:ext cx="6094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226292"/>
                </a:solidFill>
                <a:latin typeface="Arial"/>
                <a:ea typeface="DejaVu Sans"/>
              </a:rPr>
              <a:t>г.Якутск, 2024 год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293" name="Рисунок 4" descr=""/>
          <p:cNvPicPr/>
          <p:nvPr/>
        </p:nvPicPr>
        <p:blipFill>
          <a:blip r:embed="rId1"/>
          <a:stretch/>
        </p:blipFill>
        <p:spPr>
          <a:xfrm>
            <a:off x="137160" y="317160"/>
            <a:ext cx="761400" cy="761400"/>
          </a:xfrm>
          <a:prstGeom prst="rect">
            <a:avLst/>
          </a:prstGeom>
          <a:ln w="0">
            <a:noFill/>
          </a:ln>
        </p:spPr>
      </p:pic>
      <p:pic>
        <p:nvPicPr>
          <p:cNvPr id="294" name="Рисунок 5" descr=""/>
          <p:cNvPicPr/>
          <p:nvPr/>
        </p:nvPicPr>
        <p:blipFill>
          <a:blip r:embed="rId2"/>
          <a:stretch/>
        </p:blipFill>
        <p:spPr>
          <a:xfrm>
            <a:off x="1080000" y="363600"/>
            <a:ext cx="1078560" cy="714960"/>
          </a:xfrm>
          <a:prstGeom prst="rect">
            <a:avLst/>
          </a:prstGeom>
          <a:ln w="0">
            <a:noFill/>
          </a:ln>
        </p:spPr>
      </p:pic>
      <p:sp>
        <p:nvSpPr>
          <p:cNvPr id="295" name="Прямоугольник 5"/>
          <p:cNvSpPr/>
          <p:nvPr/>
        </p:nvSpPr>
        <p:spPr>
          <a:xfrm>
            <a:off x="2179800" y="506160"/>
            <a:ext cx="76896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355269"/>
                </a:solidFill>
                <a:latin typeface="Times New Roman"/>
                <a:ea typeface="Times New Roman"/>
              </a:rPr>
              <a:t>Министерство труда и социального развития Республики Саха (Якутия)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96" name="TextBox 1"/>
          <p:cNvSpPr/>
          <p:nvPr/>
        </p:nvSpPr>
        <p:spPr>
          <a:xfrm>
            <a:off x="912960" y="1620000"/>
            <a:ext cx="8985960" cy="413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Соглашение о сотрудничестве Министерства труда и социального развития Республики Саха (Якутия) с Международным детским фондом «Дети Саха-Азия» действует с 24 октября 2017 года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Цель сотрудничества:</a:t>
            </a:r>
            <a:endParaRPr b="0" lang="ru-RU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Tahoma"/>
              </a:rPr>
              <a:t>Адаптация и социализация детей-сирот и детей, оставшихся без попечения родителей, через развитие семейных форм воспитания, сопровождение детей-сирот, проживающих в семьях опекунов (попечителей), приемных родителей и находящихся в организациях для </a:t>
            </a:r>
            <a:r>
              <a:rPr b="1" lang="ru-RU" sz="2200" spc="-1" strike="noStrike">
                <a:solidFill>
                  <a:srgbClr val="226292"/>
                </a:solidFill>
                <a:latin typeface="Times New Roman"/>
                <a:ea typeface="DejaVu Sans"/>
              </a:rPr>
              <a:t>детей-сирот и детей, оставшихся без попечения родителей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Прямоугольник 3"/>
          <p:cNvSpPr/>
          <p:nvPr/>
        </p:nvSpPr>
        <p:spPr>
          <a:xfrm>
            <a:off x="2184120" y="6115320"/>
            <a:ext cx="6094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226292"/>
                </a:solidFill>
                <a:latin typeface="Arial"/>
                <a:ea typeface="DejaVu Sans"/>
              </a:rPr>
              <a:t>г.Якутск, 2024 год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298" name="Рисунок 2" descr=""/>
          <p:cNvPicPr/>
          <p:nvPr/>
        </p:nvPicPr>
        <p:blipFill>
          <a:blip r:embed="rId1"/>
          <a:stretch/>
        </p:blipFill>
        <p:spPr>
          <a:xfrm>
            <a:off x="137160" y="317160"/>
            <a:ext cx="761400" cy="761400"/>
          </a:xfrm>
          <a:prstGeom prst="rect">
            <a:avLst/>
          </a:prstGeom>
          <a:ln w="0">
            <a:noFill/>
          </a:ln>
        </p:spPr>
      </p:pic>
      <p:pic>
        <p:nvPicPr>
          <p:cNvPr id="299" name="Рисунок 265" descr=""/>
          <p:cNvPicPr/>
          <p:nvPr/>
        </p:nvPicPr>
        <p:blipFill>
          <a:blip r:embed="rId2"/>
          <a:stretch/>
        </p:blipFill>
        <p:spPr>
          <a:xfrm>
            <a:off x="1080000" y="363600"/>
            <a:ext cx="1078560" cy="714960"/>
          </a:xfrm>
          <a:prstGeom prst="rect">
            <a:avLst/>
          </a:prstGeom>
          <a:ln w="0">
            <a:noFill/>
          </a:ln>
        </p:spPr>
      </p:pic>
      <p:sp>
        <p:nvSpPr>
          <p:cNvPr id="300" name="Прямоугольник 266"/>
          <p:cNvSpPr/>
          <p:nvPr/>
        </p:nvSpPr>
        <p:spPr>
          <a:xfrm>
            <a:off x="2179800" y="506160"/>
            <a:ext cx="768960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194370"/>
                </a:solidFill>
                <a:latin typeface="Times New Roman"/>
                <a:ea typeface="Times New Roman"/>
              </a:rPr>
              <a:t>Министерство труда и социального развития Республики Саха (Якутия)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301" name="PlaceHolder 2"/>
          <p:cNvSpPr/>
          <p:nvPr/>
        </p:nvSpPr>
        <p:spPr>
          <a:xfrm>
            <a:off x="900000" y="1080000"/>
            <a:ext cx="9179280" cy="503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br>
              <a:rPr sz="1400"/>
            </a:br>
            <a:r>
              <a:rPr b="1" lang="ru-RU" sz="1300" spc="-1" strike="noStrike" u="sng">
                <a:solidFill>
                  <a:srgbClr val="0070c0"/>
                </a:solidFill>
                <a:uFillTx/>
                <a:latin typeface="DejaVu Serif"/>
                <a:ea typeface="DejaVu Sans"/>
              </a:rPr>
              <a:t>В республике действуют 11 организаций для детей-сирот:</a:t>
            </a:r>
            <a:br>
              <a:rPr sz="1300"/>
            </a:br>
            <a:r>
              <a:rPr b="1" lang="ru-RU" sz="1300" spc="-1" strike="noStrike">
                <a:solidFill>
                  <a:srgbClr val="0070c0"/>
                </a:solidFill>
                <a:latin typeface="DejaVu Serif"/>
                <a:ea typeface="DejaVu Sans"/>
              </a:rPr>
              <a:t> </a:t>
            </a:r>
            <a:br>
              <a:rPr sz="14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ГБУ РС(Я) «Республиканский центр содействия семейному воспитания»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ГКУ РС(Я) «Центр содействия семейному воспитанию «Берегиня»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   ГКОУ РС(Я) «Республиканская специальная (коррекционная)» школа – интернат для детей сирот и детей, оставшихся без попечения родителей»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ГКУ РС(Я) «Хангаласский центр содействия семейному воспитанию»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   ГКУ РС(Я) «Алданский центр помощи детям – сиротам и детям, оставшимся без попечения родителей»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   ГКУ РС(Я) «Нерюнгринский центр помощи детям – сиротам и детям, оставшимся без попечения родителей «Вектор»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  ГКУ РС(Я) «Республиканский детский специализированный дом социального обслуживания»</a:t>
            </a: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 </a:t>
            </a: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   ГКУ РС(Я) «Верхневилюйский центр содействия семейному воспитанию им. И.И. Седалищева»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ГКУ РС(Я) «Вилюйский центр содействия семейному воспитанию им. С.М. Аржакова»</a:t>
            </a:r>
            <a:br>
              <a:rPr sz="1200"/>
            </a:b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  ГКУ РС(Я) «Сунтарский центр содействия семейному воспитанию им. С.Г. Кривошапкина»</a:t>
            </a: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 </a:t>
            </a:r>
            <a:br>
              <a:rPr sz="1200"/>
            </a:br>
            <a:r>
              <a:rPr b="1" lang="ru-RU" sz="1200" spc="-86" strike="noStrike">
                <a:solidFill>
                  <a:srgbClr val="0070c0"/>
                </a:solidFill>
                <a:latin typeface="DejaVu Serif"/>
                <a:ea typeface="Times New Roman"/>
              </a:rPr>
              <a:t>* ГКУ РС(Я) «Оймяконский центр содействия семейному воспитанию»</a:t>
            </a:r>
            <a:br>
              <a:rPr sz="1200"/>
            </a:br>
            <a:br>
              <a:rPr sz="1200"/>
            </a:br>
            <a:br>
              <a:rPr sz="1200"/>
            </a:br>
            <a:endParaRPr b="0" lang="ru-R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Application>LibreOffice/7.3.6.2$Linux_X86_64 LibreOffice_project/30$Build-2</Application>
  <AppVersion>15.0000</AppVersion>
  <Words>364</Words>
  <Paragraphs>98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2023-07-04T04:20:20Z</dcterms:created>
  <dc:creator>Кысылбаикова Маргарита Игнатьевна</dc:creator>
  <dc:description/>
  <dc:language>ru-RU</dc:language>
  <cp:lastModifiedBy/>
  <dcterms:modified xsi:type="dcterms:W3CDTF">2024-04-01T17:02:23Z</dcterms:modified>
  <cp:revision>17</cp:revision>
  <dc:subject/>
  <dc:title>СЕМИНАР-СОВЕЩАНИЕ  для руководителей и специалистов органов опеки и попечительства МР и ГО РС(Я), организаций для детей-сирот и детей, оставшихся без попечения родителей   «О механизмах межведомственного взаимодействия по вопросам защиты прав и интересов детей-сирот и детей, оставшихся без попечения родителей»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10</vt:i4>
  </property>
</Properties>
</file>