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92" r:id="rId2"/>
    <p:sldId id="271" r:id="rId3"/>
    <p:sldId id="262" r:id="rId4"/>
    <p:sldId id="338" r:id="rId5"/>
    <p:sldId id="340" r:id="rId6"/>
    <p:sldId id="343" r:id="rId7"/>
    <p:sldId id="344" r:id="rId8"/>
    <p:sldId id="345" r:id="rId9"/>
    <p:sldId id="350" r:id="rId10"/>
    <p:sldId id="300" r:id="rId11"/>
    <p:sldId id="348" r:id="rId12"/>
    <p:sldId id="301" r:id="rId13"/>
    <p:sldId id="302" r:id="rId14"/>
    <p:sldId id="303" r:id="rId15"/>
    <p:sldId id="304" r:id="rId16"/>
    <p:sldId id="305" r:id="rId17"/>
    <p:sldId id="306" r:id="rId18"/>
    <p:sldId id="281" r:id="rId19"/>
    <p:sldId id="280" r:id="rId20"/>
    <p:sldId id="346" r:id="rId21"/>
    <p:sldId id="297" r:id="rId22"/>
    <p:sldId id="298" r:id="rId23"/>
    <p:sldId id="347" r:id="rId24"/>
    <p:sldId id="288" r:id="rId25"/>
    <p:sldId id="290" r:id="rId26"/>
    <p:sldId id="349" r:id="rId27"/>
    <p:sldId id="293" r:id="rId28"/>
    <p:sldId id="296" r:id="rId29"/>
    <p:sldId id="351" r:id="rId30"/>
    <p:sldId id="328" r:id="rId31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E1F1263-D106-4529-8D47-D3A96F87AA23}">
          <p14:sldIdLst>
            <p14:sldId id="292"/>
            <p14:sldId id="271"/>
            <p14:sldId id="262"/>
            <p14:sldId id="338"/>
            <p14:sldId id="340"/>
            <p14:sldId id="343"/>
            <p14:sldId id="344"/>
            <p14:sldId id="345"/>
            <p14:sldId id="350"/>
            <p14:sldId id="300"/>
            <p14:sldId id="348"/>
            <p14:sldId id="301"/>
            <p14:sldId id="302"/>
            <p14:sldId id="303"/>
            <p14:sldId id="304"/>
            <p14:sldId id="305"/>
            <p14:sldId id="306"/>
            <p14:sldId id="281"/>
            <p14:sldId id="280"/>
            <p14:sldId id="346"/>
            <p14:sldId id="297"/>
            <p14:sldId id="298"/>
            <p14:sldId id="347"/>
            <p14:sldId id="288"/>
            <p14:sldId id="290"/>
            <p14:sldId id="349"/>
            <p14:sldId id="293"/>
            <p14:sldId id="296"/>
            <p14:sldId id="351"/>
          </p14:sldIdLst>
        </p14:section>
        <p14:section name="Раздел без заголовка" id="{62F95510-FA3F-418F-AB4F-2796835F116A}">
          <p14:sldIdLst>
            <p14:sldId id="32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19" autoAdjust="0"/>
    <p:restoredTop sz="96433" autoAdjust="0"/>
  </p:normalViewPr>
  <p:slideViewPr>
    <p:cSldViewPr snapToGrid="0">
      <p:cViewPr varScale="1">
        <p:scale>
          <a:sx n="110" d="100"/>
          <a:sy n="110" d="100"/>
        </p:scale>
        <p:origin x="9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AF60A-713C-41BA-9788-4C493DDC0A9C}" type="datetimeFigureOut">
              <a:rPr lang="en-US" dirty="0"/>
              <a:t>4/1/2024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E0FA7-C445-42F7-AF66-A4F5A6FC8A9C}" type="datetimeFigureOut">
              <a:rPr lang="en-US" dirty="0"/>
              <a:t>4/1/2024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AC5C5-1A57-4420-8AFB-CE41693A794B}" type="datetimeFigureOut">
              <a:rPr lang="en-US" dirty="0"/>
              <a:t>4/1/2024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9522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C08AF-84E6-4329-8E67-FEA434B47075}" type="datetimeFigureOut">
              <a:rPr lang="en-US" dirty="0"/>
              <a:t>4/1/2024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4F6EE328-6AFF-436B-881F-213D56084544}" type="datetimeFigureOut">
              <a:rPr lang="en-US" dirty="0"/>
              <a:t>4/1/2024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2069A-09EE-4C7C-86A4-2314A404921D}" type="datetimeFigureOut">
              <a:rPr lang="en-US" dirty="0"/>
              <a:t>4/1/2024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EE7F1-171E-411F-96CA-A251A21496E7}" type="datetimeFigureOut">
              <a:rPr lang="en-US" dirty="0"/>
              <a:t>4/1/2024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2C98D-A273-4547-9B92-97D7769F71A6}" type="datetimeFigureOut">
              <a:rPr lang="en-US" dirty="0"/>
              <a:t>4/1/2024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7CD67-0644-446C-B2AD-1C09BF34F286}" type="datetimeFigureOut">
              <a:rPr lang="en-US" dirty="0"/>
              <a:t>4/1/2024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0828-6983-48AD-9E27-CBD3696F837E}" type="datetimeFigureOut">
              <a:rPr lang="en-US" dirty="0"/>
              <a:t>4/1/2024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EFB91-0324-450E-B17F-36DC0ECCE413}" type="datetimeFigureOut">
              <a:rPr lang="en-US" dirty="0"/>
              <a:t>4/1/2024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52E37674-C1BA-4107-9B06-6D4CAC3A3DF5}" type="datetimeFigureOut">
              <a:rPr lang="en-US" dirty="0"/>
              <a:t>4/1/2024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n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22FA92B-61FD-4955-8A09-4CB7BEB5ED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56" r="15956"/>
          <a:stretch/>
        </p:blipFill>
        <p:spPr>
          <a:xfrm>
            <a:off x="0" y="0"/>
            <a:ext cx="8303740" cy="6858000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4B5958C9-6BEE-4124-8D2C-C65293D025E5}"/>
              </a:ext>
            </a:extLst>
          </p:cNvPr>
          <p:cNvSpPr txBox="1">
            <a:spLocks/>
          </p:cNvSpPr>
          <p:nvPr/>
        </p:nvSpPr>
        <p:spPr>
          <a:xfrm>
            <a:off x="8303740" y="1"/>
            <a:ext cx="3883677" cy="33033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endParaRPr lang="ru-RU" sz="3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проекта с февраля 2013 г. по март 2024 г.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9AA228F-B7D0-4583-8BC7-82EE7D5EFCDA}"/>
              </a:ext>
            </a:extLst>
          </p:cNvPr>
          <p:cNvSpPr txBox="1">
            <a:spLocks/>
          </p:cNvSpPr>
          <p:nvPr/>
        </p:nvSpPr>
        <p:spPr>
          <a:xfrm>
            <a:off x="8303741" y="4065006"/>
            <a:ext cx="3883678" cy="2650587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Ольга Михайловна Андросова, исполнительный директор Международного детского фонда «Дети Саха-Азия»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02.04.2024 г.,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г.Якутск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4414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F4EC48-F7B9-4FB8-8683-A4E554800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3574" y="0"/>
            <a:ext cx="4788426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1A6D4B-BD27-4F15-A1FF-7704333BA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64" y="122738"/>
            <a:ext cx="5962650" cy="619125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FFFDABF-A0D9-41F4-8D68-89D009E9C2EC}"/>
              </a:ext>
            </a:extLst>
          </p:cNvPr>
          <p:cNvSpPr txBox="1">
            <a:spLocks/>
          </p:cNvSpPr>
          <p:nvPr/>
        </p:nvSpPr>
        <p:spPr>
          <a:xfrm>
            <a:off x="0" y="977254"/>
            <a:ext cx="7403574" cy="6116135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Полное название проекта : </a:t>
            </a:r>
          </a:p>
          <a:p>
            <a:r>
              <a:rPr lang="ru-RU" sz="4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«Общая информационно-технологическая платформа для оценки социальных </a:t>
            </a:r>
          </a:p>
          <a:p>
            <a:r>
              <a:rPr lang="ru-RU" sz="4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результатов» (ПИОН). </a:t>
            </a:r>
          </a:p>
          <a:p>
            <a:endParaRPr lang="ru-RU" sz="40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Краткое название : </a:t>
            </a:r>
            <a:r>
              <a:rPr lang="ru-RU" sz="4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ПИОН ( Планирование, Измерение и </a:t>
            </a:r>
            <a:r>
              <a:rPr lang="ru-RU" sz="4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</a:t>
            </a:r>
            <a:r>
              <a:rPr lang="ru-RU" sz="4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ru-RU" sz="40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: </a:t>
            </a:r>
            <a:r>
              <a:rPr lang="ru-RU" sz="4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числа СО НКО, внедряющих в свою деятельность практику измерения и оценки социальных результатов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группа: </a:t>
            </a:r>
          </a:p>
          <a:p>
            <a:r>
              <a:rPr lang="ru-RU" sz="4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Социально-ориентированные НКО, реализующие программы в области социального сиротства</a:t>
            </a:r>
          </a:p>
          <a:p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реализации проекта: </a:t>
            </a: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01.09.2017 - 30.11.2018</a:t>
            </a:r>
          </a:p>
          <a:p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реализуется за счет средств: </a:t>
            </a:r>
          </a:p>
          <a:p>
            <a:r>
              <a:rPr lang="ru-RU" sz="4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Президентского гранта </a:t>
            </a:r>
          </a:p>
          <a:p>
            <a:r>
              <a:rPr lang="ru-RU" sz="4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Собственных средств </a:t>
            </a:r>
            <a:r>
              <a:rPr lang="ru-RU" sz="4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ЭиФ</a:t>
            </a:r>
            <a:endParaRPr lang="ru-RU" sz="40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при стратегической поддержке Фонда Тимченко (Программа Семья и Дети)</a:t>
            </a:r>
          </a:p>
        </p:txBody>
      </p:sp>
    </p:spTree>
    <p:extLst>
      <p:ext uri="{BB962C8B-B14F-4D97-AF65-F5344CB8AC3E}">
        <p14:creationId xmlns:p14="http://schemas.microsoft.com/office/powerpoint/2010/main" val="1581810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359304-E5A5-44F9-9E2C-D87E5664E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128" y="0"/>
            <a:ext cx="95957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632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14A5E5-3035-4671-842F-0D6EB221D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044" y="0"/>
            <a:ext cx="96639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714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3546D4-E314-4375-ADE6-F8EE1B1E5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002" y="0"/>
            <a:ext cx="95979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086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8D5E9D-5F0E-4C6C-82BB-21FE6CFFB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88" y="0"/>
            <a:ext cx="95502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909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6B32EA-BBB6-42C0-AF61-E79E47F1F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044" y="0"/>
            <a:ext cx="96639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65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C62A58-99DD-43A3-A43A-1C934628A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659" y="0"/>
            <a:ext cx="96946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03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506D2D-9B5B-491D-A9D6-EE78C3B20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770" y="0"/>
            <a:ext cx="95724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75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1728" y="1"/>
            <a:ext cx="1220807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9768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538" cy="686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48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333897"/>
            <a:ext cx="3431177" cy="339112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Краткая информация о проекте «Будем вместе»</a:t>
            </a:r>
            <a:b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31177" y="653143"/>
            <a:ext cx="8295268" cy="59847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содействие</a:t>
            </a: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устройству детей-сирот и детей, оставшихся без попечения родителей, в семьи</a:t>
            </a:r>
            <a:b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b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информирование населения о детях, нуждающихся в устройстве в семьи</a:t>
            </a:r>
            <a:b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информационная поддержка потенциальных приемных родителей и приемных родителей</a:t>
            </a:r>
            <a:b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освещение опыта приемных семей</a:t>
            </a:r>
            <a:b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4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53" y="550498"/>
            <a:ext cx="1751497" cy="178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86938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4589E4-9B75-4D93-AFDF-67B49450B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550" y="0"/>
            <a:ext cx="96148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654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D7BF76-002F-4757-8F47-33B1EACB9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872" y="0"/>
            <a:ext cx="98462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4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8A0ACF-56E4-48E8-A33C-D36DA53E4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994" y="0"/>
            <a:ext cx="96880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132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CE2DDA-C312-4935-BD0C-D63C9346A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04.11.2019-11.12.2020 </a:t>
            </a:r>
            <a:r>
              <a:rPr lang="ru-RU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Иллээхтик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бииргэ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(Будем вместе) грант ФПГ на сумму 1118223 руб.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9B5E56-A824-41EC-94EC-3686079B54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создание публичного информационного пространства вокруг приемных семей республики, продвижения института замещающих семей и устройства детей-сирот и детей, оставшихся без попечения родителей, в семьи, вовлечения граждан в ответственное родительство было впущено 20 телепередач, 100 советов в соцсетях. Были разработаны и выпущены "Настольная книга мамы и папы"- методическое руководство и настольная игра для всех приемных семей республики. 40 специалистов центров помощи детям-сиротам и органов опеки и попечительства повысили уровень профессиональных знаний, получили методическую поддержку и дистанционное психологическое обучение. По результатам мероприятий проекта было 210 публикаций в СМИ</a:t>
            </a:r>
          </a:p>
        </p:txBody>
      </p:sp>
    </p:spTree>
    <p:extLst>
      <p:ext uri="{BB962C8B-B14F-4D97-AF65-F5344CB8AC3E}">
        <p14:creationId xmlns:p14="http://schemas.microsoft.com/office/powerpoint/2010/main" val="35131823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8BE221-C00F-4E4F-9FE8-A03648B56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704" y="585216"/>
            <a:ext cx="10058400" cy="1609344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02.03.2020-01.05.2021 Телепередача «Будем вместе». Расширение географии съемок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видеоанкет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детей-сирот и приемных семей Республики Саха (Якутия) грант ФПГ на сумму 499954 руб.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0108EC-3480-428D-AE7B-696F9B8929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2919" y="2607398"/>
            <a:ext cx="10286185" cy="3564802"/>
          </a:xfrm>
        </p:spPr>
        <p:txBody>
          <a:bodyPr>
            <a:normAutofit lnSpcReduction="1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проекта выпущено 91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видеоанкета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детей-сирот и детей, оставшихся без попечения родителей, снято 23 приемных семьи, выпущено в эфир 27 телепередач.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Продолжается систематическая работа по созданию публичного информационного пространства по теме приемных семей республики в целях повышения социальной активности и компетенций приемных семей, содействия формированию ответственного гражданского общества, понимающего проблему социального сиротства, толерантно относящегося к приемным детям и их родителям. Тема приемных семей была подняла на Правительственном часе Государственного собрания (Ил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Тумэн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РС(Я) в марте 2021 года. В феврале 2021 года Государственным собранием (Ил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Тумэн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Республики Саха (Якутия) был проведен Круглый стол на тему: "Об организации деятельности по опеке и попечительству в РС(Я)". На всех этих совещаниях были приглашены приемные семьи республики. Герои телепередач - приемные родители общаются в созданной для этого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ватсап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-группе.</a:t>
            </a:r>
          </a:p>
        </p:txBody>
      </p:sp>
    </p:spTree>
    <p:extLst>
      <p:ext uri="{BB962C8B-B14F-4D97-AF65-F5344CB8AC3E}">
        <p14:creationId xmlns:p14="http://schemas.microsoft.com/office/powerpoint/2010/main" val="4175859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C36529-70F8-4131-8834-F6428AB72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225" y="406254"/>
            <a:ext cx="10058400" cy="1609344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01.09.2021-20.01.2022 «Будем вместе» грант конкурса «Православная инициатива» на сумму 525110 руб.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C2BD415-38BE-4B82-B2E4-E13CC77701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48225" y="2245259"/>
            <a:ext cx="9970879" cy="3926941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Осуществлены выезды в 3 района, в том числе арктический, на съемки сюжетов о 14 приемных семьях. Выпущены на республиканских каналах телевидения НВК Саха и "Якутия 24" 14 телепередач, затем все передачи размещены на канале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ютуб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фонда. Опубликовано 3 статьи в республиканских СМИ и на сайте фонда, 99 постов в соцсетях фонда. В Нюрбинском улусе после встречи с Главой района была принята подпрограмма поддержки приемных семей, вручения районного памятного знака "Доброе сердце". Глава Республики Саха (Якутия) дал поручение Правительству удвоить базовый размер вознаграждения приемных семей и это поручение было отработано и введено в действие с 1.07.2022 г.</a:t>
            </a:r>
          </a:p>
        </p:txBody>
      </p:sp>
    </p:spTree>
    <p:extLst>
      <p:ext uri="{BB962C8B-B14F-4D97-AF65-F5344CB8AC3E}">
        <p14:creationId xmlns:p14="http://schemas.microsoft.com/office/powerpoint/2010/main" val="11064240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9F7B55-BAE5-428E-B74B-58A4FC950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1"/>
            <a:ext cx="10058400" cy="2303835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01.09.2021-31.08.2022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«Телепередача о приемных семьях и устройстве детей-сирот в семьи "Будем вместе"» грант БФ «Абсолют-Помощь» на сумму 2045909 руб.</a:t>
            </a:r>
            <a:br>
              <a:rPr lang="ru-RU" sz="3600" dirty="0">
                <a:solidFill>
                  <a:srgbClr val="0070C0"/>
                </a:solidFill>
              </a:rPr>
            </a:br>
            <a:endParaRPr lang="ru-RU" sz="3600" dirty="0">
              <a:solidFill>
                <a:srgbClr val="0070C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F077CF-1F85-491B-9290-6DF0051A9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915216"/>
            <a:ext cx="10058400" cy="3256984"/>
          </a:xfrm>
        </p:spPr>
        <p:txBody>
          <a:bodyPr>
            <a:normAutofit fontScale="92500"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Осуществлены выезды в 8 отдаленных района, сняты сюжеты о 34 приемных семьях, 118 приемных детей приняли участие в съемках,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видеоанкеты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 61 ребенке из сиротского учреждения, выпущено в эфир 34 телепередачи. Проведено анкетирование приемных родителей и приемных детей. Проект был реализован успешно, благодаря состоявшимся выездным съемкам увеличился информационный охват, мы лично познакомились с руководителями районных отделов опеки и попечительства, главами и заместителями глав районов. Проведен республиканский слет приемных родителей. На слете приняли участие более 70 человек из 14 районов: приемных родителей, специалистов из центров содействия семейному воспитанию и отделов опеки и попечительства.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58553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CB68C3-3905-4EF1-A89F-3F2BD1AAD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" y="-5473"/>
            <a:ext cx="12182285" cy="686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306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317EBB-603A-47BB-85DF-DEB12004F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24"/>
            <a:ext cx="12192000" cy="681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493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38EABB44-D764-479C-8F1F-326B0F493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615" y="1632960"/>
            <a:ext cx="100946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003366"/>
                </a:solidFill>
                <a:latin typeface="Arial" panose="020B0604020202020204" pitchFamily="34" charset="0"/>
              </a:rPr>
              <a:t>Основные результаты проекта «Будем вместе»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E10F3E-BE45-45FD-8048-C82D578A027C}"/>
              </a:ext>
            </a:extLst>
          </p:cNvPr>
          <p:cNvSpPr txBox="1"/>
          <p:nvPr/>
        </p:nvSpPr>
        <p:spPr>
          <a:xfrm>
            <a:off x="817828" y="2414379"/>
            <a:ext cx="1033604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b="1" i="0" dirty="0">
                <a:solidFill>
                  <a:srgbClr val="2828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устройству детей-сирот и детей, оставшихся без попечения родителей, в семьи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b="1" i="0" dirty="0">
                <a:solidFill>
                  <a:srgbClr val="2828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сплочение приемных семей республики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b="1" i="0" dirty="0">
                <a:solidFill>
                  <a:srgbClr val="2828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популяризация темы приемного родительства и содействие развитию института приемного родительства в республике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b="1" i="0" dirty="0">
                <a:solidFill>
                  <a:srgbClr val="2828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поддержка и просветительство приемных семей</a:t>
            </a:r>
            <a:endParaRPr lang="ru-RU" sz="3200" b="0" i="0" dirty="0">
              <a:solidFill>
                <a:srgbClr val="282828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53B1FDB-C5FD-49AD-AD5C-602833362A0D}"/>
              </a:ext>
            </a:extLst>
          </p:cNvPr>
          <p:cNvSpPr txBox="1">
            <a:spLocks/>
          </p:cNvSpPr>
          <p:nvPr/>
        </p:nvSpPr>
        <p:spPr>
          <a:xfrm>
            <a:off x="817828" y="411748"/>
            <a:ext cx="10058400" cy="10861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01.02.2023-30.04.2024 Телепередача сближает приемные семьи – грант ФПГ на сумму 4 915 490,20 ₽</a:t>
            </a:r>
          </a:p>
        </p:txBody>
      </p:sp>
    </p:spTree>
    <p:extLst>
      <p:ext uri="{BB962C8B-B14F-4D97-AF65-F5344CB8AC3E}">
        <p14:creationId xmlns:p14="http://schemas.microsoft.com/office/powerpoint/2010/main" val="4228054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3B5F69BF-9DFE-4035-BDBB-90BF58E18D32}"/>
              </a:ext>
            </a:extLst>
          </p:cNvPr>
          <p:cNvSpPr txBox="1">
            <a:spLocks/>
          </p:cNvSpPr>
          <p:nvPr/>
        </p:nvSpPr>
        <p:spPr>
          <a:xfrm>
            <a:off x="876300" y="190500"/>
            <a:ext cx="10839450" cy="63011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проекта </a:t>
            </a:r>
          </a:p>
          <a:p>
            <a:pPr marL="0" indent="0">
              <a:buNone/>
            </a:pP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февраля 2013 г. по 02 апреля 2024 г.</a:t>
            </a:r>
          </a:p>
          <a:p>
            <a:pPr marL="0" indent="0">
              <a:buNone/>
            </a:pP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снятых приемных семей – 163</a:t>
            </a:r>
          </a:p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районов – 26 </a:t>
            </a:r>
          </a:p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телепередач – 422 </a:t>
            </a:r>
          </a:p>
          <a:p>
            <a:r>
              <a:rPr lang="ru-RU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Видеоанкеты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детей-сирот – 617</a:t>
            </a:r>
          </a:p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Устроено в семьи детей из показанных – 237 </a:t>
            </a:r>
          </a:p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слет приемных родителей – 7</a:t>
            </a:r>
          </a:p>
        </p:txBody>
      </p:sp>
    </p:spTree>
    <p:extLst>
      <p:ext uri="{BB962C8B-B14F-4D97-AF65-F5344CB8AC3E}">
        <p14:creationId xmlns:p14="http://schemas.microsoft.com/office/powerpoint/2010/main" val="39929941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09599"/>
            <a:ext cx="9274002" cy="206387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b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Смотрите на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YouTube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Дзен на 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каналах </a:t>
            </a:r>
            <a:b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МДФ Дети Саха-Азия и/или на сайте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sakhaasia.ru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34135" y="639163"/>
            <a:ext cx="944962" cy="96934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FAB73BC-B049-4115-A692-8D63A059BFB8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71" y="2673474"/>
            <a:ext cx="8004718" cy="418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06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4B5A289-C7DC-4A43-A469-CD3B12CA6935}" type="slidenum">
              <a:rPr lang="ru-RU" altLang="ru-R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sp>
        <p:nvSpPr>
          <p:cNvPr id="13315" name="Заголовок 4"/>
          <p:cNvSpPr>
            <a:spLocks noGrp="1"/>
          </p:cNvSpPr>
          <p:nvPr>
            <p:ph type="title"/>
          </p:nvPr>
        </p:nvSpPr>
        <p:spPr>
          <a:xfrm>
            <a:off x="1570038" y="77789"/>
            <a:ext cx="9110662" cy="823912"/>
          </a:xfrm>
        </p:spPr>
        <p:txBody>
          <a:bodyPr>
            <a:normAutofit/>
          </a:bodyPr>
          <a:lstStyle/>
          <a:p>
            <a:pPr algn="ctr"/>
            <a:r>
              <a:rPr lang="ru-RU" altLang="ru-RU" sz="2400" dirty="0">
                <a:solidFill>
                  <a:srgbClr val="3760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</a:t>
            </a:r>
            <a:r>
              <a:rPr lang="ru-RU" altLang="ru-RU" sz="2400" b="1" dirty="0">
                <a:solidFill>
                  <a:srgbClr val="3760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убрике «Выбираю добро» показано 163 приемных семьи из 26 районов республики</a:t>
            </a:r>
          </a:p>
        </p:txBody>
      </p:sp>
      <p:pic>
        <p:nvPicPr>
          <p:cNvPr id="1331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6" y="901701"/>
            <a:ext cx="4430713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Box 2"/>
          <p:cNvSpPr txBox="1">
            <a:spLocks noChangeArrowheads="1"/>
          </p:cNvSpPr>
          <p:nvPr/>
        </p:nvSpPr>
        <p:spPr bwMode="auto">
          <a:xfrm>
            <a:off x="1649414" y="3297238"/>
            <a:ext cx="44402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76092"/>
                </a:solidFill>
                <a:latin typeface="Arial" panose="020B0604020202020204" pitchFamily="34" charset="0"/>
              </a:rPr>
              <a:t>      </a:t>
            </a:r>
            <a:r>
              <a:rPr lang="ru-RU" altLang="ru-RU" sz="1800" b="1">
                <a:solidFill>
                  <a:srgbClr val="003366"/>
                </a:solidFill>
                <a:latin typeface="Arial" panose="020B0604020202020204" pitchFamily="34" charset="0"/>
              </a:rPr>
              <a:t>Приемная семья Григорьевых,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3366"/>
                </a:solidFill>
                <a:latin typeface="Arial" panose="020B0604020202020204" pitchFamily="34" charset="0"/>
              </a:rPr>
              <a:t>   «Будем вместе». эфир июль 2017 г.</a:t>
            </a:r>
          </a:p>
        </p:txBody>
      </p:sp>
      <p:pic>
        <p:nvPicPr>
          <p:cNvPr id="13318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903288"/>
            <a:ext cx="4437062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Box 4"/>
          <p:cNvSpPr txBox="1">
            <a:spLocks noChangeArrowheads="1"/>
          </p:cNvSpPr>
          <p:nvPr/>
        </p:nvSpPr>
        <p:spPr bwMode="auto">
          <a:xfrm>
            <a:off x="6091238" y="3332163"/>
            <a:ext cx="45910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376092"/>
                </a:solidFill>
                <a:latin typeface="Arial" panose="020B0604020202020204" pitchFamily="34" charset="0"/>
              </a:rPr>
              <a:t>         </a:t>
            </a:r>
            <a:r>
              <a:rPr lang="ru-RU" altLang="ru-RU" sz="1800" b="1" dirty="0">
                <a:solidFill>
                  <a:srgbClr val="003366"/>
                </a:solidFill>
                <a:latin typeface="Arial" panose="020B0604020202020204" pitchFamily="34" charset="0"/>
              </a:rPr>
              <a:t>Приемная семья </a:t>
            </a:r>
            <a:r>
              <a:rPr lang="ru-RU" altLang="ru-RU" sz="1800" b="1" dirty="0" err="1">
                <a:solidFill>
                  <a:srgbClr val="003366"/>
                </a:solidFill>
                <a:latin typeface="Arial" panose="020B0604020202020204" pitchFamily="34" charset="0"/>
              </a:rPr>
              <a:t>Слепцовых</a:t>
            </a:r>
            <a:r>
              <a:rPr lang="ru-RU" altLang="ru-RU" sz="1800" b="1" dirty="0">
                <a:solidFill>
                  <a:srgbClr val="003366"/>
                </a:solidFill>
                <a:latin typeface="Arial" panose="020B0604020202020204" pitchFamily="34" charset="0"/>
              </a:rPr>
              <a:t>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3366"/>
                </a:solidFill>
                <a:latin typeface="Arial" panose="020B0604020202020204" pitchFamily="34" charset="0"/>
              </a:rPr>
              <a:t>«Будем вместе». эфир октябрь 2018 г.</a:t>
            </a:r>
          </a:p>
        </p:txBody>
      </p:sp>
      <p:pic>
        <p:nvPicPr>
          <p:cNvPr id="13320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688" y="3978275"/>
            <a:ext cx="4635500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TextBox 6"/>
          <p:cNvSpPr txBox="1">
            <a:spLocks noChangeArrowheads="1"/>
          </p:cNvSpPr>
          <p:nvPr/>
        </p:nvSpPr>
        <p:spPr bwMode="auto">
          <a:xfrm>
            <a:off x="2054226" y="6497639"/>
            <a:ext cx="82280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3366"/>
                </a:solidFill>
                <a:latin typeface="Arial" panose="020B0604020202020204" pitchFamily="34" charset="0"/>
              </a:rPr>
              <a:t>Приемные семьи Горного района. «Будем вместе». эфир июль 2017 г.</a:t>
            </a:r>
          </a:p>
        </p:txBody>
      </p:sp>
    </p:spTree>
    <p:extLst>
      <p:ext uri="{BB962C8B-B14F-4D97-AF65-F5344CB8AC3E}">
        <p14:creationId xmlns:p14="http://schemas.microsoft.com/office/powerpoint/2010/main" val="3152569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\\192.168.0.55\передача\Целевые программы\Ангел в ладошке\Ангел в ладошке август 2015 г\РЕДАКТИРОВАННЫЕ\будем вместе фото\петровы смотря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1144588"/>
            <a:ext cx="3455988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1524001" y="3211514"/>
            <a:ext cx="507682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3366"/>
                </a:solidFill>
              </a:rPr>
              <a:t>Аня, 4 года – рубрика «Ищу семью», 2014 г.</a:t>
            </a:r>
          </a:p>
        </p:txBody>
      </p:sp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6456363" y="5753101"/>
            <a:ext cx="482441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3366"/>
                </a:solidFill>
              </a:rPr>
              <a:t>Выбор приемной семьей.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3366"/>
                </a:solidFill>
              </a:rPr>
              <a:t>Просмотр видеопаспорта Ани.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3366"/>
                </a:solidFill>
              </a:rPr>
              <a:t>                                             (лето 2015 г.)</a:t>
            </a:r>
          </a:p>
        </p:txBody>
      </p:sp>
      <p:sp>
        <p:nvSpPr>
          <p:cNvPr id="15365" name="TextBox 5"/>
          <p:cNvSpPr txBox="1">
            <a:spLocks noChangeArrowheads="1"/>
          </p:cNvSpPr>
          <p:nvPr/>
        </p:nvSpPr>
        <p:spPr bwMode="auto">
          <a:xfrm>
            <a:off x="1616075" y="6060699"/>
            <a:ext cx="54737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3366"/>
                </a:solidFill>
              </a:rPr>
              <a:t>Аня в приемной семье Петровых. Горный район. «Будем вместе» эфир 2017 г.</a:t>
            </a:r>
          </a:p>
        </p:txBody>
      </p:sp>
      <p:sp>
        <p:nvSpPr>
          <p:cNvPr id="15366" name="Номер слайда 2"/>
          <p:cNvSpPr>
            <a:spLocks noGrp="1"/>
          </p:cNvSpPr>
          <p:nvPr>
            <p:ph type="sldNum" sz="quarter" idx="12"/>
          </p:nvPr>
        </p:nvSpPr>
        <p:spPr bwMode="auto">
          <a:xfrm>
            <a:off x="8040688" y="6308726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6DE5D04-3B17-427B-A070-7A572EBD466C}" type="slidenum">
              <a:rPr lang="ru-RU" altLang="ru-R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pic>
        <p:nvPicPr>
          <p:cNvPr id="15367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6" y="967807"/>
            <a:ext cx="4117975" cy="2315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5" y="3728944"/>
            <a:ext cx="4117976" cy="231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87EA4C97-3C97-43DA-9A52-00CB08A25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268" y="159791"/>
            <a:ext cx="105314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617 детей показаны в передаче «Будем вместе» и 247 из них устроены в приемные семьи </a:t>
            </a:r>
          </a:p>
        </p:txBody>
      </p:sp>
    </p:spTree>
    <p:extLst>
      <p:ext uri="{BB962C8B-B14F-4D97-AF65-F5344CB8AC3E}">
        <p14:creationId xmlns:p14="http://schemas.microsoft.com/office/powerpoint/2010/main" val="1967470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2325689" y="2897188"/>
            <a:ext cx="7488237" cy="1143000"/>
          </a:xfrm>
        </p:spPr>
        <p:txBody>
          <a:bodyPr/>
          <a:lstStyle/>
          <a:p>
            <a:r>
              <a:rPr lang="ru-RU" altLang="ru-RU" sz="1800" b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Сергей, Максим и Никита в приемной семье </a:t>
            </a:r>
            <a:br>
              <a:rPr lang="ru-RU" altLang="ru-RU" sz="1800" b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800" b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Штеблау (Мегино-Кангаласский район). </a:t>
            </a:r>
            <a:br>
              <a:rPr lang="ru-RU" altLang="ru-RU" sz="2000" b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000" b="1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9088" y="3689351"/>
            <a:ext cx="4824412" cy="2524125"/>
          </a:xfrm>
        </p:spPr>
      </p:pic>
      <p:pic>
        <p:nvPicPr>
          <p:cNvPr id="1843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475" y="309563"/>
            <a:ext cx="3881438" cy="218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76" y="317501"/>
            <a:ext cx="3419475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025" y="317501"/>
            <a:ext cx="3276600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Box 4"/>
          <p:cNvSpPr txBox="1">
            <a:spLocks noChangeArrowheads="1"/>
          </p:cNvSpPr>
          <p:nvPr/>
        </p:nvSpPr>
        <p:spPr bwMode="auto">
          <a:xfrm>
            <a:off x="1703388" y="2449513"/>
            <a:ext cx="102489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Братья  Сергей, Максим и Никита. «Будем вместе». Рубрика «Ищу семью».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     2016 г.</a:t>
            </a:r>
          </a:p>
        </p:txBody>
      </p:sp>
      <p:pic>
        <p:nvPicPr>
          <p:cNvPr id="18440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763" y="3689351"/>
            <a:ext cx="4487862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TextBox 3"/>
          <p:cNvSpPr txBox="1">
            <a:spLocks noChangeArrowheads="1"/>
          </p:cNvSpPr>
          <p:nvPr/>
        </p:nvSpPr>
        <p:spPr bwMode="auto">
          <a:xfrm>
            <a:off x="1581151" y="6169025"/>
            <a:ext cx="4519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Форум приемных семей, лето 2017 г.</a:t>
            </a:r>
          </a:p>
        </p:txBody>
      </p:sp>
      <p:sp>
        <p:nvSpPr>
          <p:cNvPr id="18442" name="TextBox 5"/>
          <p:cNvSpPr txBox="1">
            <a:spLocks noChangeArrowheads="1"/>
          </p:cNvSpPr>
          <p:nvPr/>
        </p:nvSpPr>
        <p:spPr bwMode="auto">
          <a:xfrm>
            <a:off x="6249988" y="6175375"/>
            <a:ext cx="41449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3366"/>
                </a:solidFill>
                <a:latin typeface="Arial" panose="020B0604020202020204" pitchFamily="34" charset="0"/>
              </a:rPr>
              <a:t>«Будем вместе», эфир лето 2018 г.</a:t>
            </a:r>
          </a:p>
        </p:txBody>
      </p:sp>
    </p:spTree>
    <p:extLst>
      <p:ext uri="{BB962C8B-B14F-4D97-AF65-F5344CB8AC3E}">
        <p14:creationId xmlns:p14="http://schemas.microsoft.com/office/powerpoint/2010/main" val="1380356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48AD4ED-979E-4863-A243-C80B01A43561}" type="slidenum">
              <a:rPr lang="ru-RU" altLang="ru-R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pic>
        <p:nvPicPr>
          <p:cNvPr id="19459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714" y="894514"/>
            <a:ext cx="3522592" cy="1981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735765" y="158149"/>
            <a:ext cx="111903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376092"/>
                </a:solidFill>
                <a:latin typeface="Arial" panose="020B0604020202020204" pitchFamily="34" charset="0"/>
              </a:rPr>
              <a:t>49 выпускников детских домов и приемных семей – героев передачи «Будем вместе»</a:t>
            </a:r>
          </a:p>
        </p:txBody>
      </p:sp>
      <p:sp>
        <p:nvSpPr>
          <p:cNvPr id="19461" name="TextBox 4"/>
          <p:cNvSpPr txBox="1">
            <a:spLocks noChangeArrowheads="1"/>
          </p:cNvSpPr>
          <p:nvPr/>
        </p:nvSpPr>
        <p:spPr bwMode="auto">
          <a:xfrm>
            <a:off x="1146176" y="2909142"/>
            <a:ext cx="48228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3366"/>
                </a:solidFill>
                <a:latin typeface="Arial" panose="020B0604020202020204" pitchFamily="34" charset="0"/>
              </a:rPr>
              <a:t>Алексей Данилов, выпускник </a:t>
            </a:r>
            <a:r>
              <a:rPr lang="ru-RU" altLang="ru-RU" sz="1600" b="1" dirty="0" err="1">
                <a:solidFill>
                  <a:srgbClr val="003366"/>
                </a:solidFill>
                <a:latin typeface="Arial" panose="020B0604020202020204" pitchFamily="34" charset="0"/>
              </a:rPr>
              <a:t>Тойбохойского</a:t>
            </a:r>
            <a:r>
              <a:rPr lang="ru-RU" altLang="ru-RU" sz="1600" b="1" dirty="0">
                <a:solidFill>
                  <a:srgbClr val="003366"/>
                </a:solidFill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3366"/>
                </a:solidFill>
                <a:latin typeface="Arial" panose="020B0604020202020204" pitchFamily="34" charset="0"/>
              </a:rPr>
              <a:t>детского дома. «Будем вместе», эфир 2016 г.</a:t>
            </a:r>
          </a:p>
        </p:txBody>
      </p:sp>
      <p:pic>
        <p:nvPicPr>
          <p:cNvPr id="19462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579" y="886702"/>
            <a:ext cx="3522592" cy="1981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Box 15"/>
          <p:cNvSpPr txBox="1">
            <a:spLocks noChangeArrowheads="1"/>
          </p:cNvSpPr>
          <p:nvPr/>
        </p:nvSpPr>
        <p:spPr bwMode="auto">
          <a:xfrm>
            <a:off x="5892990" y="2885342"/>
            <a:ext cx="54181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3366"/>
                </a:solidFill>
                <a:latin typeface="Arial" panose="020B0604020202020204" pitchFamily="34" charset="0"/>
              </a:rPr>
              <a:t>Юлия Кононова, выпускница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 err="1">
                <a:solidFill>
                  <a:srgbClr val="003366"/>
                </a:solidFill>
                <a:latin typeface="Arial" panose="020B0604020202020204" pitchFamily="34" charset="0"/>
              </a:rPr>
              <a:t>Мохсоголлохского</a:t>
            </a:r>
            <a:r>
              <a:rPr lang="ru-RU" altLang="ru-RU" sz="1600" b="1" dirty="0">
                <a:solidFill>
                  <a:srgbClr val="003366"/>
                </a:solidFill>
                <a:latin typeface="Arial" panose="020B0604020202020204" pitchFamily="34" charset="0"/>
              </a:rPr>
              <a:t> детского дома.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3366"/>
                </a:solidFill>
                <a:latin typeface="Arial" panose="020B0604020202020204" pitchFamily="34" charset="0"/>
              </a:rPr>
              <a:t>«Будем вместе», эфир 2017 г.</a:t>
            </a:r>
          </a:p>
        </p:txBody>
      </p:sp>
      <p:pic>
        <p:nvPicPr>
          <p:cNvPr id="19464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714" y="3624795"/>
            <a:ext cx="3623277" cy="203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TextBox 10"/>
          <p:cNvSpPr txBox="1">
            <a:spLocks noChangeArrowheads="1"/>
          </p:cNvSpPr>
          <p:nvPr/>
        </p:nvSpPr>
        <p:spPr bwMode="auto">
          <a:xfrm>
            <a:off x="1142714" y="5869589"/>
            <a:ext cx="40925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3366"/>
                </a:solidFill>
                <a:latin typeface="Arial" panose="020B0604020202020204" pitchFamily="34" charset="0"/>
              </a:rPr>
              <a:t>Людмила Магомедова, выпускница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 err="1">
                <a:solidFill>
                  <a:srgbClr val="003366"/>
                </a:solidFill>
                <a:latin typeface="Arial" panose="020B0604020202020204" pitchFamily="34" charset="0"/>
              </a:rPr>
              <a:t>Усть-Нерского</a:t>
            </a:r>
            <a:r>
              <a:rPr lang="ru-RU" altLang="ru-RU" sz="1600" b="1" dirty="0">
                <a:solidFill>
                  <a:srgbClr val="003366"/>
                </a:solidFill>
                <a:latin typeface="Arial" panose="020B0604020202020204" pitchFamily="34" charset="0"/>
              </a:rPr>
              <a:t> детского дома. «Будем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3366"/>
                </a:solidFill>
                <a:latin typeface="Arial" panose="020B0604020202020204" pitchFamily="34" charset="0"/>
              </a:rPr>
              <a:t>вместе», эфир 2018 г.</a:t>
            </a:r>
          </a:p>
        </p:txBody>
      </p:sp>
      <p:pic>
        <p:nvPicPr>
          <p:cNvPr id="19466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1" y="3654625"/>
            <a:ext cx="3571358" cy="200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7" name="TextBox 12"/>
          <p:cNvSpPr txBox="1">
            <a:spLocks noChangeArrowheads="1"/>
          </p:cNvSpPr>
          <p:nvPr/>
        </p:nvSpPr>
        <p:spPr bwMode="auto">
          <a:xfrm>
            <a:off x="5988240" y="5971298"/>
            <a:ext cx="52276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3366"/>
                </a:solidFill>
                <a:latin typeface="Arial" panose="020B0604020202020204" pitchFamily="34" charset="0"/>
              </a:rPr>
              <a:t>Андрей Тарабукин, выпускник </a:t>
            </a:r>
            <a:r>
              <a:rPr lang="ru-RU" altLang="ru-RU" sz="1600" b="1" dirty="0" err="1">
                <a:solidFill>
                  <a:srgbClr val="003366"/>
                </a:solidFill>
                <a:latin typeface="Arial" panose="020B0604020202020204" pitchFamily="34" charset="0"/>
              </a:rPr>
              <a:t>Чульманского</a:t>
            </a:r>
            <a:r>
              <a:rPr lang="ru-RU" altLang="ru-RU" sz="1600" b="1" dirty="0">
                <a:solidFill>
                  <a:srgbClr val="003366"/>
                </a:solidFill>
                <a:latin typeface="Arial" panose="020B0604020202020204" pitchFamily="34" charset="0"/>
              </a:rPr>
              <a:t> детского дома. «Будем вместе», эфир 2019 г.</a:t>
            </a:r>
          </a:p>
        </p:txBody>
      </p:sp>
    </p:spTree>
    <p:extLst>
      <p:ext uri="{BB962C8B-B14F-4D97-AF65-F5344CB8AC3E}">
        <p14:creationId xmlns:p14="http://schemas.microsoft.com/office/powerpoint/2010/main" val="591573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3D895BB-55A5-44B3-82C0-5CC5F5584D12}" type="slidenum">
              <a:rPr lang="ru-RU" altLang="ru-R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pic>
        <p:nvPicPr>
          <p:cNvPr id="20483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1" y="452439"/>
            <a:ext cx="440531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1771651" y="3175"/>
            <a:ext cx="84248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3366"/>
                </a:solidFill>
                <a:latin typeface="Arial" panose="020B0604020202020204" pitchFamily="34" charset="0"/>
              </a:rPr>
              <a:t>Выпускники приемных семей – герои передачи «Будем вместе»</a:t>
            </a:r>
          </a:p>
        </p:txBody>
      </p:sp>
      <p:sp>
        <p:nvSpPr>
          <p:cNvPr id="20485" name="TextBox 6"/>
          <p:cNvSpPr txBox="1">
            <a:spLocks noChangeArrowheads="1"/>
          </p:cNvSpPr>
          <p:nvPr/>
        </p:nvSpPr>
        <p:spPr bwMode="auto">
          <a:xfrm>
            <a:off x="1489076" y="2936875"/>
            <a:ext cx="51228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003366"/>
                </a:solidFill>
                <a:latin typeface="Arial" panose="020B0604020202020204" pitchFamily="34" charset="0"/>
              </a:rPr>
              <a:t>Алина Пестерева, выпускница приемной семьи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003366"/>
                </a:solidFill>
                <a:latin typeface="Arial" panose="020B0604020202020204" pitchFamily="34" charset="0"/>
              </a:rPr>
              <a:t>Яковлевых. «Будем вместе», эфир 2016 г.</a:t>
            </a:r>
          </a:p>
        </p:txBody>
      </p:sp>
      <p:pic>
        <p:nvPicPr>
          <p:cNvPr id="20486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526" y="439738"/>
            <a:ext cx="43338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Box 8"/>
          <p:cNvSpPr txBox="1">
            <a:spLocks noChangeArrowheads="1"/>
          </p:cNvSpPr>
          <p:nvPr/>
        </p:nvSpPr>
        <p:spPr bwMode="auto">
          <a:xfrm>
            <a:off x="6383338" y="2865438"/>
            <a:ext cx="48069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003366"/>
                </a:solidFill>
                <a:latin typeface="Arial" panose="020B0604020202020204" pitchFamily="34" charset="0"/>
              </a:rPr>
              <a:t>Давид Павлов, выпускник приемной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003366"/>
                </a:solidFill>
                <a:latin typeface="Arial" panose="020B0604020202020204" pitchFamily="34" charset="0"/>
              </a:rPr>
              <a:t>семьи Павловых. «Будем вместе», 2018г.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003366"/>
                </a:solidFill>
                <a:latin typeface="Arial" panose="020B0604020202020204" pitchFamily="34" charset="0"/>
              </a:rPr>
              <a:t>                                               </a:t>
            </a:r>
          </a:p>
        </p:txBody>
      </p:sp>
      <p:pic>
        <p:nvPicPr>
          <p:cNvPr id="20488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39" y="3597275"/>
            <a:ext cx="4427537" cy="249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TextBox 10"/>
          <p:cNvSpPr txBox="1">
            <a:spLocks noChangeArrowheads="1"/>
          </p:cNvSpPr>
          <p:nvPr/>
        </p:nvSpPr>
        <p:spPr bwMode="auto">
          <a:xfrm>
            <a:off x="1524001" y="6073775"/>
            <a:ext cx="5173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003366"/>
                </a:solidFill>
                <a:latin typeface="Arial" panose="020B0604020202020204" pitchFamily="34" charset="0"/>
              </a:rPr>
              <a:t>Анжелика Джуалова, выпускница приемной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003366"/>
                </a:solidFill>
                <a:latin typeface="Arial" panose="020B0604020202020204" pitchFamily="34" charset="0"/>
              </a:rPr>
              <a:t>семьи Джуаловых. «Будем вместе», эфир 2019 г.</a:t>
            </a:r>
          </a:p>
        </p:txBody>
      </p:sp>
      <p:pic>
        <p:nvPicPr>
          <p:cNvPr id="20490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738" y="3592513"/>
            <a:ext cx="4411662" cy="248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1" name="TextBox 12"/>
          <p:cNvSpPr txBox="1">
            <a:spLocks noChangeArrowheads="1"/>
          </p:cNvSpPr>
          <p:nvPr/>
        </p:nvSpPr>
        <p:spPr bwMode="auto">
          <a:xfrm>
            <a:off x="6591300" y="6010276"/>
            <a:ext cx="40322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003366"/>
                </a:solidFill>
                <a:latin typeface="Arial" panose="020B0604020202020204" pitchFamily="34" charset="0"/>
              </a:rPr>
              <a:t>Александра Козлова, выпускница приемной семьи Федоровых. «Будем вместе», эфир 2019 г.</a:t>
            </a:r>
          </a:p>
        </p:txBody>
      </p:sp>
    </p:spTree>
    <p:extLst>
      <p:ext uri="{BB962C8B-B14F-4D97-AF65-F5344CB8AC3E}">
        <p14:creationId xmlns:p14="http://schemas.microsoft.com/office/powerpoint/2010/main" val="2500729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9BBD4D-AD45-4C61-9B75-1116383AE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331" y="1448287"/>
            <a:ext cx="7804486" cy="4354151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E1208CE-DF9E-4A9B-A970-629A55ECC778}"/>
              </a:ext>
            </a:extLst>
          </p:cNvPr>
          <p:cNvSpPr txBox="1">
            <a:spLocks/>
          </p:cNvSpPr>
          <p:nvPr/>
        </p:nvSpPr>
        <p:spPr>
          <a:xfrm>
            <a:off x="2109458" y="358446"/>
            <a:ext cx="7586804" cy="8239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3200" dirty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Рубрика «Советы специалиста»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92402193-83C3-484A-9845-FEBCABC1E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140" y="1351508"/>
            <a:ext cx="3436261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3760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altLang="ru-RU" sz="24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215 советов специалистов по медицинским, психологическим, правовым, по семейному устройству и вопросам сопровождения выпускников приемных семей</a:t>
            </a:r>
          </a:p>
        </p:txBody>
      </p:sp>
    </p:spTree>
    <p:extLst>
      <p:ext uri="{BB962C8B-B14F-4D97-AF65-F5344CB8AC3E}">
        <p14:creationId xmlns:p14="http://schemas.microsoft.com/office/powerpoint/2010/main" val="4550016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Wood Type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Wood Type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C6AE0645-98FF-411B-B0E9-59ABD78A0CC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TM03090434[[fn=Дерево]]</Template>
  <TotalTime>10838</TotalTime>
  <Words>1203</Words>
  <Application>Microsoft Office PowerPoint</Application>
  <PresentationFormat>Широкоэкранный</PresentationFormat>
  <Paragraphs>92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7" baseType="lpstr">
      <vt:lpstr>Arial</vt:lpstr>
      <vt:lpstr>Calibri</vt:lpstr>
      <vt:lpstr>Georgia</vt:lpstr>
      <vt:lpstr>Times New Roman</vt:lpstr>
      <vt:lpstr>Trebuchet MS</vt:lpstr>
      <vt:lpstr>Wingdings</vt:lpstr>
      <vt:lpstr>Дерево</vt:lpstr>
      <vt:lpstr>Презентация PowerPoint</vt:lpstr>
      <vt:lpstr>Краткая информация о проекте «Будем вместе» </vt:lpstr>
      <vt:lpstr>Презентация PowerPoint</vt:lpstr>
      <vt:lpstr>В рубрике «Выбираю добро» показано 163 приемных семьи из 26 районов республики</vt:lpstr>
      <vt:lpstr>Презентация PowerPoint</vt:lpstr>
      <vt:lpstr>Сергей, Максим и Никита в приемной семье  Штеблау (Мегино-Кангаласский район).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04.11.2019-11.12.2020 Иллээхтик бииргэ (Будем вместе) грант ФПГ на сумму 1118223 руб.</vt:lpstr>
      <vt:lpstr>02.03.2020-01.05.2021 Телепередача «Будем вместе». Расширение географии съемок видеоанкет детей-сирот и приемных семей Республики Саха (Якутия) грант ФПГ на сумму 499954 руб.</vt:lpstr>
      <vt:lpstr>01.09.2021-20.01.2022 «Будем вместе» грант конкурса «Православная инициатива» на сумму 525110 руб.</vt:lpstr>
      <vt:lpstr>01.09.2021-31.08.2022 «Телепередача о приемных семьях и устройстве детей-сирот в семьи "Будем вместе"» грант БФ «Абсолют-Помощь» на сумму 2045909 руб. </vt:lpstr>
      <vt:lpstr>Презентация PowerPoint</vt:lpstr>
      <vt:lpstr>Презентация PowerPoint</vt:lpstr>
      <vt:lpstr>Презентация PowerPoint</vt:lpstr>
      <vt:lpstr>Спасибо за внимание! Смотрите на YouTube и Дзен на каналах  МДФ Дети Саха-Азия и/или на сайте sakhaasia.ru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Olga Androsova</dc:creator>
  <cp:lastModifiedBy>user</cp:lastModifiedBy>
  <cp:revision>129</cp:revision>
  <cp:lastPrinted>2019-01-22T03:41:25Z</cp:lastPrinted>
  <dcterms:created xsi:type="dcterms:W3CDTF">2019-01-19T14:11:40Z</dcterms:created>
  <dcterms:modified xsi:type="dcterms:W3CDTF">2024-04-01T01:31:19Z</dcterms:modified>
</cp:coreProperties>
</file>