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542" r:id="rId3"/>
    <p:sldId id="546" r:id="rId4"/>
    <p:sldId id="547" r:id="rId5"/>
    <p:sldId id="548" r:id="rId6"/>
    <p:sldId id="288" r:id="rId7"/>
    <p:sldId id="263" r:id="rId8"/>
    <p:sldId id="258" r:id="rId9"/>
    <p:sldId id="545" r:id="rId10"/>
    <p:sldId id="541" r:id="rId11"/>
    <p:sldId id="268" r:id="rId12"/>
    <p:sldId id="269" r:id="rId13"/>
    <p:sldId id="270" r:id="rId14"/>
    <p:sldId id="27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E7C9A2"/>
    <a:srgbClr val="F4A35D"/>
    <a:srgbClr val="C0582E"/>
    <a:srgbClr val="FF8080"/>
    <a:srgbClr val="FF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6862</c:v>
                </c:pt>
                <c:pt idx="1">
                  <c:v>6347</c:v>
                </c:pt>
                <c:pt idx="2">
                  <c:v>6353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4-4FF7-A292-84956B23B9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 до 14 лет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2498</c:v>
                </c:pt>
                <c:pt idx="1">
                  <c:v>2573</c:v>
                </c:pt>
                <c:pt idx="2">
                  <c:v>2659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44-4FF7-A292-84956B23B92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 от 15 до 17 лет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1188</c:v>
                </c:pt>
                <c:pt idx="1">
                  <c:v>1282</c:v>
                </c:pt>
                <c:pt idx="2">
                  <c:v>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44-4FF7-A292-84956B23B9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37738208"/>
        <c:axId val="1735837584"/>
      </c:barChart>
      <c:catAx>
        <c:axId val="123773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5837584"/>
        <c:crosses val="autoZero"/>
        <c:auto val="1"/>
        <c:lblAlgn val="ctr"/>
        <c:lblOffset val="100"/>
        <c:noMultiLvlLbl val="0"/>
      </c:catAx>
      <c:valAx>
        <c:axId val="173583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773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66E78-0CCD-4FD4-A4AD-73C662BD0BF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6BCBE-F2D3-4781-93E4-2C8ABDF6E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0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4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6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44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0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839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826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55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91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7D013D-D968-3842-5585-F68590638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sz="1800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71E2900-32BF-B366-60B8-604FD0E7E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7028" y="422101"/>
            <a:ext cx="11337946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sz="1800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019502A-FEDF-9E56-5CED-0231C6D03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V="1">
            <a:off x="10211872" y="4775835"/>
            <a:ext cx="2013474" cy="1396365"/>
            <a:chOff x="0" y="0"/>
            <a:chExt cx="928687" cy="643890"/>
          </a:xfrm>
        </p:grpSpPr>
        <p:sp>
          <p:nvSpPr>
            <p:cNvPr id="8" name="Полилиния 14">
              <a:extLst>
                <a:ext uri="{FF2B5EF4-FFF2-40B4-BE49-F238E27FC236}">
                  <a16:creationId xmlns:a16="http://schemas.microsoft.com/office/drawing/2014/main" id="{7D059658-5FCA-A967-AB22-4F9EB4BD3FA1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  <p:sp>
          <p:nvSpPr>
            <p:cNvPr id="9" name="Полилиния 16">
              <a:extLst>
                <a:ext uri="{FF2B5EF4-FFF2-40B4-BE49-F238E27FC236}">
                  <a16:creationId xmlns:a16="http://schemas.microsoft.com/office/drawing/2014/main" id="{E970F7C1-B4FA-277E-6A83-8426C3C706CC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  <p:sp>
          <p:nvSpPr>
            <p:cNvPr id="10" name="Полилиния 23">
              <a:extLst>
                <a:ext uri="{FF2B5EF4-FFF2-40B4-BE49-F238E27FC236}">
                  <a16:creationId xmlns:a16="http://schemas.microsoft.com/office/drawing/2014/main" id="{47FB6DA4-D0AE-5BA4-8F88-26C81540AC25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  <p:sp>
          <p:nvSpPr>
            <p:cNvPr id="11" name="Полилиния 25">
              <a:extLst>
                <a:ext uri="{FF2B5EF4-FFF2-40B4-BE49-F238E27FC236}">
                  <a16:creationId xmlns:a16="http://schemas.microsoft.com/office/drawing/2014/main" id="{316E8AAB-13E7-F999-2467-49FCA8C3BF1B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4F4709-3D6A-DA8F-668D-7FD1FDB73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503947" y="5153161"/>
            <a:ext cx="2012950" cy="1396729"/>
            <a:chOff x="0" y="0"/>
            <a:chExt cx="928687" cy="643890"/>
          </a:xfrm>
        </p:grpSpPr>
        <p:sp>
          <p:nvSpPr>
            <p:cNvPr id="13" name="Полилиния 27">
              <a:extLst>
                <a:ext uri="{FF2B5EF4-FFF2-40B4-BE49-F238E27FC236}">
                  <a16:creationId xmlns:a16="http://schemas.microsoft.com/office/drawing/2014/main" id="{8814117C-6003-6F82-A307-9987931426EB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  <p:sp>
          <p:nvSpPr>
            <p:cNvPr id="14" name="Полилиния 28">
              <a:extLst>
                <a:ext uri="{FF2B5EF4-FFF2-40B4-BE49-F238E27FC236}">
                  <a16:creationId xmlns:a16="http://schemas.microsoft.com/office/drawing/2014/main" id="{88B946C3-9F15-FB9F-D209-3F2DFE6A24F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  <p:sp>
          <p:nvSpPr>
            <p:cNvPr id="36" name="Полилиния 29">
              <a:extLst>
                <a:ext uri="{FF2B5EF4-FFF2-40B4-BE49-F238E27FC236}">
                  <a16:creationId xmlns:a16="http://schemas.microsoft.com/office/drawing/2014/main" id="{C83B7CDE-20AD-4B97-99A6-C15DECAD0E09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  <p:sp>
          <p:nvSpPr>
            <p:cNvPr id="37" name="Полилиния 30">
              <a:extLst>
                <a:ext uri="{FF2B5EF4-FFF2-40B4-BE49-F238E27FC236}">
                  <a16:creationId xmlns:a16="http://schemas.microsoft.com/office/drawing/2014/main" id="{CBFA245D-3CF8-63C4-180C-25C6D606B932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sz="1800" dirty="0"/>
            </a:p>
          </p:txBody>
        </p:sp>
      </p:grpSp>
      <p:sp>
        <p:nvSpPr>
          <p:cNvPr id="38" name="Заголовок 37">
            <a:extLst>
              <a:ext uri="{FF2B5EF4-FFF2-40B4-BE49-F238E27FC236}">
                <a16:creationId xmlns:a16="http://schemas.microsoft.com/office/drawing/2014/main" id="{F064C422-AE95-8762-FC09-9CCE33A723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227640"/>
            <a:ext cx="10972801" cy="944561"/>
          </a:xfrm>
        </p:spPr>
        <p:txBody>
          <a:bodyPr rtlCol="0">
            <a:normAutofit/>
          </a:bodyPr>
          <a:lstStyle>
            <a:lvl1pPr>
              <a:defRPr lang="ru-RU" sz="4800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50" name="Рисунок 49">
            <a:extLst>
              <a:ext uri="{FF2B5EF4-FFF2-40B4-BE49-F238E27FC236}">
                <a16:creationId xmlns:a16="http://schemas.microsoft.com/office/drawing/2014/main" id="{B1933CEC-F5DE-4D56-1604-0AA6074B575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65490" y="690527"/>
            <a:ext cx="914638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39" name="Текст 125">
            <a:extLst>
              <a:ext uri="{FF2B5EF4-FFF2-40B4-BE49-F238E27FC236}">
                <a16:creationId xmlns:a16="http://schemas.microsoft.com/office/drawing/2014/main" id="{DC28E1BD-C05B-02D8-A2D0-934AB71057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874" y="1794291"/>
            <a:ext cx="1939869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0" name="Текст 125">
            <a:extLst>
              <a:ext uri="{FF2B5EF4-FFF2-40B4-BE49-F238E27FC236}">
                <a16:creationId xmlns:a16="http://schemas.microsoft.com/office/drawing/2014/main" id="{6828A660-3134-492C-8D67-1C4FF1A9F8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4070" y="2216982"/>
            <a:ext cx="1917480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1" name="Рисунок 49">
            <a:extLst>
              <a:ext uri="{FF2B5EF4-FFF2-40B4-BE49-F238E27FC236}">
                <a16:creationId xmlns:a16="http://schemas.microsoft.com/office/drawing/2014/main" id="{5B4B6EF2-B021-3BF4-377E-B3A420BEB30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352085" y="690527"/>
            <a:ext cx="914638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1" name="Текст 125">
            <a:extLst>
              <a:ext uri="{FF2B5EF4-FFF2-40B4-BE49-F238E27FC236}">
                <a16:creationId xmlns:a16="http://schemas.microsoft.com/office/drawing/2014/main" id="{68E842DE-3378-1AA3-504A-D17757C66F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39470" y="1794291"/>
            <a:ext cx="1939869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2" name="Текст 125">
            <a:extLst>
              <a:ext uri="{FF2B5EF4-FFF2-40B4-BE49-F238E27FC236}">
                <a16:creationId xmlns:a16="http://schemas.microsoft.com/office/drawing/2014/main" id="{F9793331-3D24-9F55-06F1-A2A1F70482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50665" y="2216982"/>
            <a:ext cx="1917480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2" name="Рисунок 49">
            <a:extLst>
              <a:ext uri="{FF2B5EF4-FFF2-40B4-BE49-F238E27FC236}">
                <a16:creationId xmlns:a16="http://schemas.microsoft.com/office/drawing/2014/main" id="{4941E911-1A02-9F25-2DD7-481980555CD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38680" y="690527"/>
            <a:ext cx="914638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3" name="Текст 125">
            <a:extLst>
              <a:ext uri="{FF2B5EF4-FFF2-40B4-BE49-F238E27FC236}">
                <a16:creationId xmlns:a16="http://schemas.microsoft.com/office/drawing/2014/main" id="{6242DF69-33F6-9F69-2C58-E31A41D0C4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26065" y="1794291"/>
            <a:ext cx="1939869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4" name="Текст 125">
            <a:extLst>
              <a:ext uri="{FF2B5EF4-FFF2-40B4-BE49-F238E27FC236}">
                <a16:creationId xmlns:a16="http://schemas.microsoft.com/office/drawing/2014/main" id="{21152B58-3892-F498-6E11-0578DEE185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7261" y="2216982"/>
            <a:ext cx="1917480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3" name="Рисунок 49">
            <a:extLst>
              <a:ext uri="{FF2B5EF4-FFF2-40B4-BE49-F238E27FC236}">
                <a16:creationId xmlns:a16="http://schemas.microsoft.com/office/drawing/2014/main" id="{083F5BED-1096-6C3E-4D70-67E6A2EF9D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925276" y="690527"/>
            <a:ext cx="914638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5" name="Текст 125">
            <a:extLst>
              <a:ext uri="{FF2B5EF4-FFF2-40B4-BE49-F238E27FC236}">
                <a16:creationId xmlns:a16="http://schemas.microsoft.com/office/drawing/2014/main" id="{5B6E8964-75C5-10EE-4E28-28D549DABB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660" y="1794291"/>
            <a:ext cx="1939869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6" name="Текст 125">
            <a:extLst>
              <a:ext uri="{FF2B5EF4-FFF2-40B4-BE49-F238E27FC236}">
                <a16:creationId xmlns:a16="http://schemas.microsoft.com/office/drawing/2014/main" id="{D62605E4-9690-A249-BF8F-BBF14F7778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23856" y="2216982"/>
            <a:ext cx="1917480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4" name="Рисунок 49">
            <a:extLst>
              <a:ext uri="{FF2B5EF4-FFF2-40B4-BE49-F238E27FC236}">
                <a16:creationId xmlns:a16="http://schemas.microsoft.com/office/drawing/2014/main" id="{DA5B8672-F600-C40B-4A63-6B0F0314FF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211871" y="690527"/>
            <a:ext cx="914638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7" name="Текст 125">
            <a:extLst>
              <a:ext uri="{FF2B5EF4-FFF2-40B4-BE49-F238E27FC236}">
                <a16:creationId xmlns:a16="http://schemas.microsoft.com/office/drawing/2014/main" id="{56BAB65B-81DD-AB90-1E48-78B7A0FC6F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99257" y="1794291"/>
            <a:ext cx="1939869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8" name="Текст 125">
            <a:extLst>
              <a:ext uri="{FF2B5EF4-FFF2-40B4-BE49-F238E27FC236}">
                <a16:creationId xmlns:a16="http://schemas.microsoft.com/office/drawing/2014/main" id="{1BBDBEE2-EF26-F759-352F-ABE95A5635F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10452" y="2216982"/>
            <a:ext cx="1917480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299141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2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1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1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5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8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4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3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1847-C9AF-4891-BD4F-AF01C62E259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25B582-2830-4B3A-BA03-A18CBB8D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3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tel:88001003550" TargetMode="External"/><Relationship Id="rId2" Type="http://schemas.openxmlformats.org/officeDocument/2006/relationships/hyperlink" Target="tel:+7411250796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126429"/>
            <a:ext cx="7766936" cy="164630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600" spc="-1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  <a:ea typeface="Arial"/>
              </a:rPr>
              <a:t>Об оказании психиатрической и психолого-психотерапевтической помощи женщинам и детям </a:t>
            </a:r>
            <a:br>
              <a:rPr lang="ru-RU" sz="3600" spc="-1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  <a:ea typeface="Arial"/>
              </a:rPr>
            </a:br>
            <a:r>
              <a:rPr lang="ru-RU" sz="3600" spc="-1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  <a:ea typeface="Arial"/>
              </a:rPr>
              <a:t>в Республике Саха (Якутия)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933149"/>
            <a:ext cx="7766936" cy="1096899"/>
          </a:xfrm>
        </p:spPr>
        <p:txBody>
          <a:bodyPr>
            <a:normAutofit fontScale="85000" lnSpcReduction="20000"/>
          </a:bodyPr>
          <a:lstStyle/>
          <a:p>
            <a:r>
              <a:rPr lang="ru-RU" sz="2400" spc="-1" dirty="0" err="1">
                <a:solidFill>
                  <a:schemeClr val="accent6"/>
                </a:solidFill>
                <a:latin typeface="Bahnschrift Light Condensed" panose="020B0502040204020203" pitchFamily="34" charset="0"/>
                <a:ea typeface="Fira Sans Medium"/>
              </a:rPr>
              <a:t>Припузов</a:t>
            </a:r>
            <a:r>
              <a:rPr lang="ru-RU" sz="2400" spc="-1" dirty="0">
                <a:solidFill>
                  <a:schemeClr val="accent6"/>
                </a:solidFill>
                <a:latin typeface="Bahnschrift Light Condensed" panose="020B0502040204020203" pitchFamily="34" charset="0"/>
                <a:ea typeface="Fira Sans Medium"/>
              </a:rPr>
              <a:t> Олег Алексеевич. </a:t>
            </a:r>
          </a:p>
          <a:p>
            <a:r>
              <a:rPr lang="ru-RU" sz="2400" spc="-1" dirty="0">
                <a:solidFill>
                  <a:schemeClr val="accent6"/>
                </a:solidFill>
                <a:latin typeface="Bahnschrift Light Condensed" panose="020B0502040204020203" pitchFamily="34" charset="0"/>
              </a:rPr>
              <a:t>Главный внештатный специалист психиатр Минздрава РС(Я), </a:t>
            </a:r>
          </a:p>
          <a:p>
            <a:r>
              <a:rPr lang="ru-RU" sz="2400" spc="-1" dirty="0">
                <a:solidFill>
                  <a:schemeClr val="accent6"/>
                </a:solidFill>
                <a:latin typeface="Bahnschrift Light Condensed" panose="020B0502040204020203" pitchFamily="34" charset="0"/>
              </a:rPr>
              <a:t>Заместитель главного врача по организационно-методической работе ГБУ РС(Я) ЯРПНД</a:t>
            </a:r>
            <a:endParaRPr lang="ru-RU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37">
            <a:extLst>
              <a:ext uri="{FF2B5EF4-FFF2-40B4-BE49-F238E27FC236}">
                <a16:creationId xmlns:a16="http://schemas.microsoft.com/office/drawing/2014/main" id="{0063D91F-1907-DF48-EEE6-28199E881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defPPr>
              <a:defRPr lang="ru-RU"/>
            </a:defPPr>
          </a:lstStyle>
          <a:p>
            <a:r>
              <a:rPr lang="ru-RU" dirty="0"/>
              <a:t>Психолого-психотерапевтическая помощь</a:t>
            </a:r>
          </a:p>
        </p:txBody>
      </p:sp>
      <p:pic>
        <p:nvPicPr>
          <p:cNvPr id="19" name="Рисунок 18" descr="Телефон">
            <a:extLst>
              <a:ext uri="{FF2B5EF4-FFF2-40B4-BE49-F238E27FC236}">
                <a16:creationId xmlns:a16="http://schemas.microsoft.com/office/drawing/2014/main" id="{DB078E45-30C8-8963-802D-9A25679A18E6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020726" y="740755"/>
            <a:ext cx="914638" cy="914400"/>
          </a:xfr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9ADF6DD0-1E53-2DA1-CD9B-AC2031BF77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81987" y="1774660"/>
            <a:ext cx="2219692" cy="716838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r>
              <a:rPr lang="ru-RU" sz="2000" dirty="0">
                <a:solidFill>
                  <a:srgbClr val="FF0000"/>
                </a:solidFill>
              </a:rPr>
              <a:t>Телефон доверия</a:t>
            </a:r>
          </a:p>
        </p:txBody>
      </p:sp>
      <p:pic>
        <p:nvPicPr>
          <p:cNvPr id="20" name="Рисунок 19" descr="Голова с шестеренками">
            <a:extLst>
              <a:ext uri="{FF2B5EF4-FFF2-40B4-BE49-F238E27FC236}">
                <a16:creationId xmlns:a16="http://schemas.microsoft.com/office/drawing/2014/main" id="{EFE0685F-820C-62FF-4B86-6CEE410DC9EE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605152" y="685799"/>
            <a:ext cx="914638" cy="914400"/>
          </a:xfr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B8724656-B779-E431-D61D-8DFE3658B2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8385" y="2702777"/>
            <a:ext cx="1939869" cy="339309"/>
          </a:xfrm>
        </p:spPr>
        <p:txBody>
          <a:bodyPr rtlCol="0"/>
          <a:lstStyle>
            <a:defPPr>
              <a:defRPr lang="ru-RU"/>
            </a:defPPr>
          </a:lstStyle>
          <a:p>
            <a:r>
              <a:rPr lang="ru-RU" dirty="0"/>
              <a:t>Открыт с августа 2023 года.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CFE8078-BD30-83CE-194C-DCC267D031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39081" y="1603214"/>
            <a:ext cx="1939869" cy="907091"/>
          </a:xfrm>
        </p:spPr>
        <p:txBody>
          <a:bodyPr rtlCol="0">
            <a:normAutofit lnSpcReduction="10000"/>
          </a:bodyPr>
          <a:lstStyle>
            <a:defPPr>
              <a:defRPr lang="ru-RU"/>
            </a:defPPr>
          </a:lstStyle>
          <a:p>
            <a:r>
              <a:rPr lang="ru-RU" sz="1800" dirty="0">
                <a:solidFill>
                  <a:srgbClr val="FF0000"/>
                </a:solidFill>
              </a:rPr>
              <a:t>Кабинеты медико-психологического консультирования</a:t>
            </a:r>
          </a:p>
        </p:txBody>
      </p:sp>
      <p:pic>
        <p:nvPicPr>
          <p:cNvPr id="21" name="Рисунок 20" descr="Сирена">
            <a:extLst>
              <a:ext uri="{FF2B5EF4-FFF2-40B4-BE49-F238E27FC236}">
                <a16:creationId xmlns:a16="http://schemas.microsoft.com/office/drawing/2014/main" id="{F4154F95-8C90-1204-21FB-3FCD166D7870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296280" y="685799"/>
            <a:ext cx="914638" cy="914400"/>
          </a:xfrm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D373ACED-DC7C-FF92-FA3E-9F190374B4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17252" y="2702776"/>
            <a:ext cx="1939869" cy="339309"/>
          </a:xfrm>
        </p:spPr>
        <p:txBody>
          <a:bodyPr rtlCol="0"/>
          <a:lstStyle>
            <a:defPPr>
              <a:defRPr lang="ru-RU"/>
            </a:defPPr>
          </a:lstStyle>
          <a:p>
            <a:r>
              <a:rPr lang="ru-RU" dirty="0"/>
              <a:t>17 </a:t>
            </a:r>
          </a:p>
          <a:p>
            <a:r>
              <a:rPr lang="ru-RU" b="0" dirty="0"/>
              <a:t>при центральных районных больницах.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4282E3E0-4C3C-03FD-42C5-6366B88F47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44369" y="1655155"/>
            <a:ext cx="2248070" cy="1100488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r>
              <a:rPr lang="ru-RU" sz="1800" dirty="0">
                <a:solidFill>
                  <a:srgbClr val="FF0000"/>
                </a:solidFill>
              </a:rPr>
              <a:t>Кабинеты медико-психологической помощи</a:t>
            </a:r>
          </a:p>
        </p:txBody>
      </p:sp>
      <p:pic>
        <p:nvPicPr>
          <p:cNvPr id="22" name="Рисунок 21" descr="Больница">
            <a:extLst>
              <a:ext uri="{FF2B5EF4-FFF2-40B4-BE49-F238E27FC236}">
                <a16:creationId xmlns:a16="http://schemas.microsoft.com/office/drawing/2014/main" id="{CD3A9BDF-D54C-7E75-F386-49D868D6980F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181115" y="896054"/>
            <a:ext cx="914638" cy="914400"/>
          </a:xfrm>
        </p:spPr>
      </p:pic>
      <p:sp>
        <p:nvSpPr>
          <p:cNvPr id="10" name="Текст 9">
            <a:extLst>
              <a:ext uri="{FF2B5EF4-FFF2-40B4-BE49-F238E27FC236}">
                <a16:creationId xmlns:a16="http://schemas.microsoft.com/office/drawing/2014/main" id="{DF6B1FB7-E08D-8721-BBD8-BC529640C5A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44369" y="2682653"/>
            <a:ext cx="1939869" cy="339309"/>
          </a:xfrm>
        </p:spPr>
        <p:txBody>
          <a:bodyPr rtlCol="0"/>
          <a:lstStyle>
            <a:defPPr>
              <a:defRPr lang="ru-RU"/>
            </a:defPPr>
          </a:lstStyle>
          <a:p>
            <a:r>
              <a:rPr lang="ru-RU" dirty="0"/>
              <a:t>8 </a:t>
            </a:r>
          </a:p>
          <a:p>
            <a:r>
              <a:rPr lang="ru-RU" b="0" dirty="0"/>
              <a:t>при центральных районных больницах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C43BD617-58BA-2456-2257-19C476DFC47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0515" y="1818634"/>
            <a:ext cx="2444816" cy="664684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r>
              <a:rPr lang="ru-RU" sz="1800" dirty="0">
                <a:solidFill>
                  <a:srgbClr val="FF0000"/>
                </a:solidFill>
              </a:rPr>
              <a:t>Психотерапевтический центр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A4EA20-2DAF-5E6B-A294-0E13F6F29E4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920" y="2483318"/>
            <a:ext cx="3046796" cy="2024993"/>
          </a:xfrm>
        </p:spPr>
        <p:txBody>
          <a:bodyPr rtlCol="0"/>
          <a:lstStyle>
            <a:defPPr>
              <a:defRPr lang="ru-RU"/>
            </a:defPPr>
          </a:lstStyle>
          <a:p>
            <a:r>
              <a:rPr lang="ru-RU" dirty="0"/>
              <a:t>включает в себя </a:t>
            </a:r>
          </a:p>
          <a:p>
            <a:r>
              <a:rPr lang="ru-RU" dirty="0"/>
              <a:t>2 психотерапевтических кабинета, </a:t>
            </a:r>
          </a:p>
          <a:p>
            <a:r>
              <a:rPr lang="ru-RU" dirty="0"/>
              <a:t>2 кабинета медики-психологической помощи, </a:t>
            </a:r>
          </a:p>
          <a:p>
            <a:r>
              <a:rPr lang="ru-RU" dirty="0"/>
              <a:t>2 кабинета медико-психологического консультирования; </a:t>
            </a:r>
          </a:p>
          <a:p>
            <a:r>
              <a:rPr lang="ru-RU" dirty="0"/>
              <a:t>1 КМПК диспансерного отделения; отделение медико-психологической помощи (включает в себя 2 КМПК, 1 КМПП)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09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36974-45AF-9A18-581A-92D618945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56238"/>
            <a:ext cx="10262215" cy="1320800"/>
          </a:xfrm>
        </p:spPr>
        <p:txBody>
          <a:bodyPr>
            <a:noAutofit/>
          </a:bodyPr>
          <a:lstStyle/>
          <a:p>
            <a:r>
              <a:rPr lang="ru-RU" dirty="0"/>
              <a:t>ЗАКОНОДАТЕЛЬНОЕ РЕГУЛИРОВАНИЕ,</a:t>
            </a:r>
            <a:br>
              <a:rPr lang="ru-RU" dirty="0"/>
            </a:br>
            <a:r>
              <a:rPr lang="ru-RU" dirty="0"/>
              <a:t>РЕГЛАМЕНТИРУЮЩИЕ ДИСПАНСЕРНОЕ НАБЛЮДЕНИЕ</a:t>
            </a:r>
            <a:br>
              <a:rPr lang="ru-RU" dirty="0"/>
            </a:br>
            <a:r>
              <a:rPr lang="ru-RU" dirty="0"/>
              <a:t>ЗА ЛИЦАМИ С ПСИХИЧЕСКИМИ РАССТРОЙСТВА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64F8A-C527-7200-D55D-4B0EF58F2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60095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Федеральный закон от 21.11.2011 N 323-ФЗ «Об основах охраны здоровья граждан в Российской Федерации»</a:t>
            </a:r>
          </a:p>
          <a:p>
            <a:pPr marL="0" indent="0">
              <a:buNone/>
            </a:pPr>
            <a:r>
              <a:rPr lang="ru-RU" sz="2400" dirty="0"/>
              <a:t>Статья 46. Медицинские осмотры, диспансеризация </a:t>
            </a:r>
          </a:p>
          <a:p>
            <a:pPr marL="0" indent="0">
              <a:buNone/>
            </a:pPr>
            <a:r>
              <a:rPr lang="ru-RU" sz="2400" dirty="0"/>
              <a:t>П.5 Дает определение понятию «диспансерное наблюдение»</a:t>
            </a:r>
          </a:p>
          <a:p>
            <a:pPr marL="0" indent="0">
              <a:buNone/>
            </a:pPr>
            <a:r>
              <a:rPr lang="ru-RU" sz="2400" dirty="0"/>
              <a:t>П.6 Устанавливает возможность обязательности диспансерного наблюдения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Закон РФ от 02.07.1992 N 3185-1 «О психиатрической помощи и гарантиях прав граждан при ее оказании» </a:t>
            </a:r>
          </a:p>
          <a:p>
            <a:pPr marL="0" indent="0">
              <a:buNone/>
            </a:pPr>
            <a:r>
              <a:rPr lang="ru-RU" sz="2400" dirty="0"/>
              <a:t>Статья 27. Диспансерное наблюдение</a:t>
            </a:r>
          </a:p>
        </p:txBody>
      </p:sp>
    </p:spTree>
    <p:extLst>
      <p:ext uri="{BB962C8B-B14F-4D97-AF65-F5344CB8AC3E}">
        <p14:creationId xmlns:p14="http://schemas.microsoft.com/office/powerpoint/2010/main" val="412083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57721-0035-AE3E-E89A-CFD0FCF6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07" y="1469884"/>
            <a:ext cx="8393576" cy="2800364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ДИСПАНСЕРНОЕ НАБЛЮДЕНИЕ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8076B6-9B4C-942B-6286-47A0503E6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861" y="2409970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устанавливается за лицами, у которых диагностировано</a:t>
            </a:r>
          </a:p>
          <a:p>
            <a:pPr algn="ctr"/>
            <a:endParaRPr lang="ru-RU" sz="3600" dirty="0"/>
          </a:p>
          <a:p>
            <a:pPr marL="0" indent="0" algn="ctr">
              <a:buNone/>
            </a:pPr>
            <a:r>
              <a:rPr lang="ru-RU" sz="3600" dirty="0">
                <a:solidFill>
                  <a:srgbClr val="BB0000"/>
                </a:solidFill>
              </a:rPr>
              <a:t>хроническое и затяжное психическое расстройство с тяжелыми стойкими или часто обостряющимися болезненными проявлениями</a:t>
            </a:r>
          </a:p>
        </p:txBody>
      </p:sp>
    </p:spTree>
    <p:extLst>
      <p:ext uri="{BB962C8B-B14F-4D97-AF65-F5344CB8AC3E}">
        <p14:creationId xmlns:p14="http://schemas.microsoft.com/office/powerpoint/2010/main" val="1220819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8328D-2CF6-6A20-07BF-A1806F431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758" y="126512"/>
            <a:ext cx="8596668" cy="1320800"/>
          </a:xfrm>
        </p:spPr>
        <p:txBody>
          <a:bodyPr/>
          <a:lstStyle/>
          <a:p>
            <a:r>
              <a:rPr lang="ru-RU" dirty="0"/>
              <a:t>ГРУППЫ ДИСПАНСЕРНОГО НАБЛЮДЕНИЯ</a:t>
            </a:r>
          </a:p>
        </p:txBody>
      </p:sp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BB2F7844-A3DC-5DCA-5E48-0247D60AADAD}"/>
              </a:ext>
            </a:extLst>
          </p:cNvPr>
          <p:cNvSpPr/>
          <p:nvPr/>
        </p:nvSpPr>
        <p:spPr>
          <a:xfrm>
            <a:off x="338328" y="786912"/>
            <a:ext cx="5629182" cy="5944576"/>
          </a:xfrm>
          <a:prstGeom prst="roundRect">
            <a:avLst>
              <a:gd name="adj" fmla="val 7216"/>
            </a:avLst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C00000"/>
                </a:solidFill>
              </a:rPr>
              <a:t>Приказ от 31 декабря 2002 г. №420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Д-1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частые и выраженные обострения симптоматики, которые сопровождаются госпитализациями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Д-2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декомпенсации и обострения, которые можно купировать в амбулаторных условиях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Д-3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стабилизированные состояния, в том числе спонтанные и медикаментозные ремиссии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Д-4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необходимость решения неотложных задач социально-трудовой реабилитации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Д-5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ремиссия с хорошей социально-трудовой адаптацией АДН склонные к совершению общественно опасных действий, лица, направленные судом на амбулаторное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принудительное наблюдение и лечение</a:t>
            </a:r>
          </a:p>
        </p:txBody>
      </p:sp>
      <p:sp>
        <p:nvSpPr>
          <p:cNvPr id="6" name="Скругленный прямоугольник 9">
            <a:extLst>
              <a:ext uri="{FF2B5EF4-FFF2-40B4-BE49-F238E27FC236}">
                <a16:creationId xmlns:a16="http://schemas.microsoft.com/office/drawing/2014/main" id="{DCC9208C-68FF-F39E-74AE-DC03049D9311}"/>
              </a:ext>
            </a:extLst>
          </p:cNvPr>
          <p:cNvSpPr/>
          <p:nvPr/>
        </p:nvSpPr>
        <p:spPr>
          <a:xfrm>
            <a:off x="6224490" y="786912"/>
            <a:ext cx="5629182" cy="5944576"/>
          </a:xfrm>
          <a:prstGeom prst="roundRect">
            <a:avLst>
              <a:gd name="adj" fmla="val 7216"/>
            </a:avLst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C00000"/>
                </a:solidFill>
              </a:rPr>
              <a:t>Приказ от 30 июня 2022 г. №453н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Д-1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госпитализация в психиатрический стационар не реже 1 раза в год и более и (или) продолжительность более 120 дней в течение 2 лет – осмотр не реже 1 раз в месяц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Д-2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госпитализация в психиатрический стационар 1 раз в 2 года и продолжительностью менее 120 дней в течение 2 лет – осмотр течение первого года не реже 1 раза в месяц, в дальнейшем не реже 1 раза в 2 месяца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Д-3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госпитализация не осуществлялась в течение ≥3 лет – осмотр не реже 1 раза в 3 мес.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Д-4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госпитализация не осуществлялась в течение ≥5 лет - осмотр не реже 1 раза в год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Д-5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активное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дисп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наблюдение</a:t>
            </a:r>
          </a:p>
        </p:txBody>
      </p:sp>
    </p:spTree>
    <p:extLst>
      <p:ext uri="{BB962C8B-B14F-4D97-AF65-F5344CB8AC3E}">
        <p14:creationId xmlns:p14="http://schemas.microsoft.com/office/powerpoint/2010/main" val="74311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29F0E-753D-DBE7-2404-3AA2EB6F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АКТИВНОЕ ДИСПАНСЕРНОЕ НАБЛЮДЕНИЕ (Д-5)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EAB6AC-73B6-96A6-E9AE-40E3A5821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3287"/>
            <a:ext cx="8596668" cy="525364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Психическое расстройство при установлении следующих фактов:</a:t>
            </a:r>
          </a:p>
          <a:p>
            <a:pPr marL="0" indent="0">
              <a:buNone/>
            </a:pPr>
            <a:r>
              <a:rPr lang="ru-RU" sz="2000" dirty="0"/>
              <a:t>1) совершение лицом общественно опасных действий (в том числе по данным анамнеза);</a:t>
            </a:r>
          </a:p>
          <a:p>
            <a:pPr marL="0" indent="0">
              <a:buNone/>
            </a:pPr>
            <a:r>
              <a:rPr lang="ru-RU" sz="2000" dirty="0"/>
              <a:t>2) назначение судом лицу принудительного наблюдения и лечения у врача-психиатра в амбулаторных условиях;</a:t>
            </a:r>
          </a:p>
          <a:p>
            <a:pPr marL="0" indent="0">
              <a:buNone/>
            </a:pPr>
            <a:r>
              <a:rPr lang="ru-RU" sz="2000" dirty="0"/>
              <a:t>3) назначение судом лицу других видов принудительных мер медицинского характера (в том числе по данным анамнеза);</a:t>
            </a:r>
          </a:p>
          <a:p>
            <a:pPr marL="0" indent="0">
              <a:buNone/>
            </a:pPr>
            <a:r>
              <a:rPr lang="ru-RU" sz="2000" dirty="0"/>
              <a:t>4) принятие судебного решения о прекращении применения принудительных мер медицинского характера в медицинской организации;</a:t>
            </a:r>
          </a:p>
          <a:p>
            <a:pPr marL="0" indent="0">
              <a:buNone/>
            </a:pPr>
            <a:r>
              <a:rPr lang="ru-RU" sz="2000" dirty="0"/>
              <a:t>5) наличие у лица в структуре психического расстройства симптомов, обусловливающих склонность к совершению общественно опасных действий</a:t>
            </a:r>
          </a:p>
          <a:p>
            <a:r>
              <a:rPr lang="ru-RU" sz="2000" dirty="0">
                <a:solidFill>
                  <a:srgbClr val="C00000"/>
                </a:solidFill>
              </a:rPr>
              <a:t>Кратность наблюдения:</a:t>
            </a:r>
          </a:p>
          <a:p>
            <a:pPr marL="0" indent="0">
              <a:buNone/>
            </a:pPr>
            <a:r>
              <a:rPr lang="ru-RU" sz="2000" dirty="0"/>
              <a:t>В течение 10 рабочих дней после установления диспансерного наблюдения; в дальнейшем не реже 1 раза в месяц</a:t>
            </a:r>
          </a:p>
        </p:txBody>
      </p:sp>
    </p:spTree>
    <p:extLst>
      <p:ext uri="{BB962C8B-B14F-4D97-AF65-F5344CB8AC3E}">
        <p14:creationId xmlns:p14="http://schemas.microsoft.com/office/powerpoint/2010/main" val="21571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2750" y="2639541"/>
            <a:ext cx="4810606" cy="82805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600" spc="-1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  <a:ea typeface="Arial"/>
              </a:rPr>
              <a:t>Спасибо за внимание!!!</a:t>
            </a:r>
            <a:br>
              <a:rPr lang="ru-RU" sz="3600" spc="-1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  <a:ea typeface="Arial"/>
              </a:rPr>
            </a:b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1F8A8-F7B8-B67D-E24B-C8111460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общей заболеваемости по психическим расстройствам  женщин и детей в РС(Я)  за 2020-2021 </a:t>
            </a:r>
            <a:r>
              <a:rPr lang="ru-RU" dirty="0" err="1"/>
              <a:t>гг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9D69336-9BDF-629C-3A33-C69AE1A8C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10708"/>
              </p:ext>
            </p:extLst>
          </p:nvPr>
        </p:nvGraphicFramePr>
        <p:xfrm>
          <a:off x="677863" y="2160588"/>
          <a:ext cx="8764520" cy="423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07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C5D5C-C74B-63DA-DC8C-B1FD39B0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Психические расстройства в детском возрасте требующих неотложной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AAA296-305B-EB44-208F-A49F4F91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Чаще всего встречаются расстройства невротического уровня и связанные со стрессом с  суицидальными тенденциями</a:t>
            </a:r>
          </a:p>
          <a:p>
            <a:r>
              <a:rPr lang="ru-RU" dirty="0"/>
              <a:t>Дети с грубыми нарушениями поведения  с умственной отсталостью и органическими поражениями головного мозга</a:t>
            </a:r>
          </a:p>
          <a:p>
            <a:r>
              <a:rPr lang="ru-RU" dirty="0"/>
              <a:t>Дети с психозами, детским типом шизофрении, психозами в связи интоксикациями и т.п.</a:t>
            </a:r>
          </a:p>
        </p:txBody>
      </p:sp>
    </p:spTree>
    <p:extLst>
      <p:ext uri="{BB962C8B-B14F-4D97-AF65-F5344CB8AC3E}">
        <p14:creationId xmlns:p14="http://schemas.microsoft.com/office/powerpoint/2010/main" val="15508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7B20A-6DA9-1970-B198-E3EED187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214" y="584950"/>
            <a:ext cx="8596668" cy="13208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Всего в ЯРПНД на стационарное лечение поступило 81 беременная женщина  за период с 2007г по 2021г. Из них 55,6% женщин прервали беременность, 44,4% – сохранили.</a:t>
            </a:r>
            <a:endParaRPr lang="ru-RU" sz="1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3CEFBAE-C815-7CBC-E3B1-9B6E38543F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75782" y="2231142"/>
          <a:ext cx="4927875" cy="17417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7098">
                  <a:extLst>
                    <a:ext uri="{9D8B030D-6E8A-4147-A177-3AD203B41FA5}">
                      <a16:colId xmlns:a16="http://schemas.microsoft.com/office/drawing/2014/main" val="2959113913"/>
                    </a:ext>
                  </a:extLst>
                </a:gridCol>
                <a:gridCol w="1863834">
                  <a:extLst>
                    <a:ext uri="{9D8B030D-6E8A-4147-A177-3AD203B41FA5}">
                      <a16:colId xmlns:a16="http://schemas.microsoft.com/office/drawing/2014/main" val="3587242341"/>
                    </a:ext>
                  </a:extLst>
                </a:gridCol>
                <a:gridCol w="1351713">
                  <a:extLst>
                    <a:ext uri="{9D8B030D-6E8A-4147-A177-3AD203B41FA5}">
                      <a16:colId xmlns:a16="http://schemas.microsoft.com/office/drawing/2014/main" val="2165489256"/>
                    </a:ext>
                  </a:extLst>
                </a:gridCol>
                <a:gridCol w="1155230">
                  <a:extLst>
                    <a:ext uri="{9D8B030D-6E8A-4147-A177-3AD203B41FA5}">
                      <a16:colId xmlns:a16="http://schemas.microsoft.com/office/drawing/2014/main" val="743360882"/>
                    </a:ext>
                  </a:extLst>
                </a:gridCol>
              </a:tblGrid>
              <a:tr h="441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Сроки беременности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036487"/>
                  </a:ext>
                </a:extLst>
              </a:tr>
              <a:tr h="4509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 триместр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917358"/>
                  </a:ext>
                </a:extLst>
              </a:tr>
              <a:tr h="441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 триместр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981511"/>
                  </a:ext>
                </a:extLst>
              </a:tr>
              <a:tr h="406964">
                <a:tc gridSpan="2">
                  <a:txBody>
                    <a:bodyPr/>
                    <a:lstStyle/>
                    <a:p>
                      <a:pPr indent="62992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Итого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3220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300DFBE-68EE-9AA6-DAFB-71755D0AA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12149" y="-745244"/>
            <a:ext cx="151505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0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прерывания беременности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54BC7-8BDB-76E9-F4D1-A0BDBEB32244}"/>
              </a:ext>
            </a:extLst>
          </p:cNvPr>
          <p:cNvSpPr txBox="1"/>
          <p:nvPr/>
        </p:nvSpPr>
        <p:spPr>
          <a:xfrm>
            <a:off x="677334" y="4273617"/>
            <a:ext cx="7311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Беременность прерывалась по инициативе и с согласия  пациенток после консилиума с акушерами-гинекологами, вне зависимости от тяжести психиатрического диагноза.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медицинским показаниям в сроках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гестации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 13 до 22 недель беременность была прервана у 40%.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Во всех случаях это была нежеланная беременность.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последние три года в среднем поступает около 7 беременных женщин в стационар ЯРПНД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5C8243-3FB2-93BA-A229-985D59681D81}"/>
              </a:ext>
            </a:extLst>
          </p:cNvPr>
          <p:cNvSpPr txBox="1"/>
          <p:nvPr/>
        </p:nvSpPr>
        <p:spPr>
          <a:xfrm>
            <a:off x="2237392" y="1561068"/>
            <a:ext cx="49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Прерывание 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550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075DC-A31B-489A-0E05-B5A6DEB93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5424" cy="54543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Клиническая структура психических расстройств у женщин с беременностью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39A9A41-AA9B-B89B-75CA-CC3E66A333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5406" y="1347538"/>
          <a:ext cx="8518358" cy="53709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847110">
                  <a:extLst>
                    <a:ext uri="{9D8B030D-6E8A-4147-A177-3AD203B41FA5}">
                      <a16:colId xmlns:a16="http://schemas.microsoft.com/office/drawing/2014/main" val="3119341093"/>
                    </a:ext>
                  </a:extLst>
                </a:gridCol>
                <a:gridCol w="1072215">
                  <a:extLst>
                    <a:ext uri="{9D8B030D-6E8A-4147-A177-3AD203B41FA5}">
                      <a16:colId xmlns:a16="http://schemas.microsoft.com/office/drawing/2014/main" val="4147010920"/>
                    </a:ext>
                  </a:extLst>
                </a:gridCol>
                <a:gridCol w="4132731">
                  <a:extLst>
                    <a:ext uri="{9D8B030D-6E8A-4147-A177-3AD203B41FA5}">
                      <a16:colId xmlns:a16="http://schemas.microsoft.com/office/drawing/2014/main" val="294312766"/>
                    </a:ext>
                  </a:extLst>
                </a:gridCol>
                <a:gridCol w="1466302">
                  <a:extLst>
                    <a:ext uri="{9D8B030D-6E8A-4147-A177-3AD203B41FA5}">
                      <a16:colId xmlns:a16="http://schemas.microsoft.com/office/drawing/2014/main" val="3103801538"/>
                    </a:ext>
                  </a:extLst>
                </a:gridCol>
              </a:tblGrid>
              <a:tr h="10278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МКБ-10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Клиническая форма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791034"/>
                  </a:ext>
                </a:extLst>
              </a:tr>
              <a:tr h="825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Психические и поведенческие расстройства вследствие употребления психоактивных веществ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8,3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192089"/>
                  </a:ext>
                </a:extLst>
              </a:tr>
              <a:tr h="492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Шизофрения,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</a:rPr>
                        <a:t>шизотипическое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 и бредовые р-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</a:rPr>
                        <a:t>ва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55,6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892470"/>
                  </a:ext>
                </a:extLst>
              </a:tr>
              <a:tr h="492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Аффективные расстройства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310600"/>
                  </a:ext>
                </a:extLst>
              </a:tr>
              <a:tr h="825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Невротические, связанные со стрессом и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</a:rPr>
                        <a:t>соматоформные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 расстройства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22,2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123893"/>
                  </a:ext>
                </a:extLst>
              </a:tr>
              <a:tr h="825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Расстройства зрелой личности и поведения у взрослых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145965"/>
                  </a:ext>
                </a:extLst>
              </a:tr>
              <a:tr h="492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Легкая умственная отсталость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8,3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04433"/>
                  </a:ext>
                </a:extLst>
              </a:tr>
              <a:tr h="388801">
                <a:tc gridSpan="3">
                  <a:txBody>
                    <a:bodyPr/>
                    <a:lstStyle/>
                    <a:p>
                      <a:pPr indent="62992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Итого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33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C1168334-433A-40BC-AC32-B1492AB2B0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438400" y="180975"/>
            <a:ext cx="8001000" cy="914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ru-RU" sz="2800" b="1" dirty="0">
                <a:cs typeface="Times New Roman" pitchFamily="18" charset="0"/>
              </a:rPr>
            </a:br>
            <a:br>
              <a:rPr lang="ru-RU" sz="2800" b="1" dirty="0">
                <a:cs typeface="Times New Roman" pitchFamily="18" charset="0"/>
              </a:rPr>
            </a:br>
            <a:r>
              <a:rPr lang="ru-RU" sz="2000" b="1" dirty="0">
                <a:latin typeface="+mn-lt"/>
                <a:cs typeface="Times New Roman" pitchFamily="18" charset="0"/>
              </a:rPr>
              <a:t>ГБУ РС (Я) «ЯРПНД»</a:t>
            </a:r>
            <a:br>
              <a:rPr lang="ru-RU" sz="2000" b="1" dirty="0">
                <a:latin typeface="+mn-lt"/>
                <a:cs typeface="Times New Roman" pitchFamily="18" charset="0"/>
              </a:rPr>
            </a:br>
            <a:endParaRPr lang="ru-RU" sz="2000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B436235-7686-46E5-98DE-F00DB15EF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2420"/>
              </p:ext>
            </p:extLst>
          </p:nvPr>
        </p:nvGraphicFramePr>
        <p:xfrm>
          <a:off x="2362200" y="838201"/>
          <a:ext cx="6096000" cy="3749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448751743"/>
                    </a:ext>
                  </a:extLst>
                </a:gridCol>
              </a:tblGrid>
              <a:tr h="6401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Штаты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Физ. лица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Укомплектованность 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Дополнительные </a:t>
                      </a: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шт.ед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Врачи- психиатры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106,75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67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 них детские психиатры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12,0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 них подростковые психиатры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2,5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Психотерапевты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6,0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Медицинские психологи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62,5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50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Специалисты по социальной работе и соц. работники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100,0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975"/>
            <a:ext cx="8596668" cy="1320800"/>
          </a:xfrm>
        </p:spPr>
        <p:txBody>
          <a:bodyPr/>
          <a:lstStyle/>
          <a:p>
            <a:r>
              <a:rPr lang="ru-RU" dirty="0"/>
              <a:t>Структура психиатрической службы РС(Я)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03288"/>
            <a:ext cx="5037666" cy="35305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Первичная специализированная медико-санитарная помощь в амбулаторных условиях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  <a:p>
            <a:r>
              <a:rPr lang="ru-RU" dirty="0"/>
              <a:t>Специализированная помощь в условиях дневного стационара</a:t>
            </a:r>
          </a:p>
          <a:p>
            <a:endParaRPr lang="ru-RU" dirty="0"/>
          </a:p>
          <a:p>
            <a:r>
              <a:rPr lang="ru-RU" dirty="0"/>
              <a:t>Специализированная медицинская помощь в стационарных условиях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60294" y="965201"/>
            <a:ext cx="5618951" cy="3530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Диспансерное отделение ГБУ РС(Я) «Якутский республиканский психоневрологический диспансер»</a:t>
            </a:r>
          </a:p>
          <a:p>
            <a:r>
              <a:rPr lang="ru-RU" dirty="0"/>
              <a:t>33 кабинета врача-психиатра;</a:t>
            </a:r>
          </a:p>
          <a:p>
            <a:r>
              <a:rPr lang="ru-RU" dirty="0"/>
              <a:t>3 кабинета врача-психиатра детского;</a:t>
            </a:r>
          </a:p>
          <a:p>
            <a:r>
              <a:rPr lang="ru-RU" dirty="0"/>
              <a:t>4 психотерапевтических кабинета;</a:t>
            </a:r>
          </a:p>
          <a:p>
            <a:r>
              <a:rPr lang="ru-RU" dirty="0"/>
              <a:t>17 кабинетов медико-психологического консультирования;</a:t>
            </a:r>
          </a:p>
          <a:p>
            <a:r>
              <a:rPr lang="ru-RU" dirty="0"/>
              <a:t>8 кабинетов (отделений) медико-психологической помощи;</a:t>
            </a:r>
          </a:p>
          <a:p>
            <a:r>
              <a:rPr lang="ru-RU" dirty="0"/>
              <a:t>1 отделение «Телефон доверия»;</a:t>
            </a:r>
          </a:p>
          <a:p>
            <a:r>
              <a:rPr lang="ru-RU" dirty="0"/>
              <a:t>1 отделение амбулаторной судебно-психиатрической экспертизы;</a:t>
            </a:r>
            <a:endParaRPr lang="en-US" dirty="0"/>
          </a:p>
          <a:p>
            <a:endParaRPr lang="ru-RU" dirty="0"/>
          </a:p>
          <a:p>
            <a:r>
              <a:rPr lang="ru-RU" dirty="0"/>
              <a:t>Отделение дневного пребывания ГБУ РС(Я) «Якутский республиканский психоневрологический диспансер» и ЦРБ (68 </a:t>
            </a:r>
            <a:r>
              <a:rPr lang="ru-RU" dirty="0" err="1"/>
              <a:t>пациенто</a:t>
            </a:r>
            <a:r>
              <a:rPr lang="ru-RU" dirty="0"/>
              <a:t>-мест)</a:t>
            </a:r>
          </a:p>
          <a:p>
            <a:endParaRPr lang="ru-RU" dirty="0"/>
          </a:p>
          <a:p>
            <a:r>
              <a:rPr lang="ru-RU" dirty="0" err="1"/>
              <a:t>Общепсихиатрические</a:t>
            </a:r>
            <a:r>
              <a:rPr lang="ru-RU" dirty="0"/>
              <a:t> отделения ГБУ РС(Я) «Якутский республиканский психоневрологический диспансер» и ЦРБ (578 коек, из них 40 детские)</a:t>
            </a:r>
          </a:p>
        </p:txBody>
      </p:sp>
      <p:graphicFrame>
        <p:nvGraphicFramePr>
          <p:cNvPr id="5" name="Таблица 4"/>
          <p:cNvGraphicFramePr/>
          <p:nvPr>
            <p:extLst>
              <p:ext uri="{D42A27DB-BD31-4B8C-83A1-F6EECF244321}">
                <p14:modId xmlns:p14="http://schemas.microsoft.com/office/powerpoint/2010/main" val="596125405"/>
              </p:ext>
            </p:extLst>
          </p:nvPr>
        </p:nvGraphicFramePr>
        <p:xfrm>
          <a:off x="2870859" y="4371974"/>
          <a:ext cx="6604842" cy="21945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525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64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200" strike="noStrike" spc="-1" dirty="0"/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Наименование вновь организованных структурных подразделений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Количество подразделений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План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Фактически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Отделение для принудительного лечения общего типа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Отделение психосоциальной реабилитации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Отделение «Телефон доверия»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Отделение медико-психологической помощи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/>
                        <a:t>Кабинет медико-психологического консультирования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17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17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Кабинет медико-психологической помощи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7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7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50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64" y="187570"/>
            <a:ext cx="8596668" cy="1320800"/>
          </a:xfrm>
        </p:spPr>
        <p:txBody>
          <a:bodyPr/>
          <a:lstStyle/>
          <a:p>
            <a:r>
              <a:rPr lang="ru-RU" dirty="0"/>
              <a:t>Клиентский путь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0811" y="1292225"/>
            <a:ext cx="2285674" cy="130126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Женщины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811" y="2807433"/>
            <a:ext cx="2285674" cy="1301262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50902" y="786912"/>
            <a:ext cx="2745073" cy="5708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1 уровень: посещение психолога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4490" y="786912"/>
            <a:ext cx="2847650" cy="5708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2 уровень: посещение психиатра или психотерапевта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400655" y="847970"/>
            <a:ext cx="2346915" cy="5647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Стационарная 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стационаро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-замещающая медицинская психиатрическая помощь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Психоневрологического диспансера, ЦРБ</a:t>
            </a:r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811" y="4322641"/>
            <a:ext cx="2285674" cy="130126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Женщины и семьи, которые хотят иметь ребёнка*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48171" y="1508370"/>
            <a:ext cx="2341501" cy="14634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Кабинет медико-психологического консультирования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Поликлиника, ЦРБ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00392" y="1597027"/>
            <a:ext cx="2428998" cy="14634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Кабинет врача-психиатра, психотерапевта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Психоневрологического диспансера, ЦРБ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33816" y="3188922"/>
            <a:ext cx="2428998" cy="14634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Кабинет медико-психологической помощи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Психоневрологического диспансера, ЦРБ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3816" y="4841998"/>
            <a:ext cx="2428998" cy="14634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Психотерапевтический центр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Психоневрологического диспансера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48172" y="4841998"/>
            <a:ext cx="2341501" cy="14634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ТМК для жителей Арктической группы районов </a:t>
            </a:r>
          </a:p>
        </p:txBody>
      </p:sp>
    </p:spTree>
    <p:extLst>
      <p:ext uri="{BB962C8B-B14F-4D97-AF65-F5344CB8AC3E}">
        <p14:creationId xmlns:p14="http://schemas.microsoft.com/office/powerpoint/2010/main" val="142293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373"/>
            <a:ext cx="7756785" cy="1325563"/>
          </a:xfrm>
        </p:spPr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Маршрутизация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853" y="824459"/>
            <a:ext cx="11128948" cy="535250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51205" y="72629"/>
            <a:ext cx="6402596" cy="8054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Детей с психическими расстройствами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67069" y="1509514"/>
            <a:ext cx="2488367" cy="741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ШКОЛА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685488" y="1490621"/>
            <a:ext cx="2696043" cy="74180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РОДИТЕЛИ</a:t>
            </a:r>
            <a:r>
              <a:rPr lang="ru-RU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55012" y="1045443"/>
            <a:ext cx="2743200" cy="184379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Согласно федерального закона от 24.06.1999 №120 ФЗ  «Об основах систем профилактики безнадзорности и правонарушений несовершеннолетних»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96625" y="2953061"/>
            <a:ext cx="5257176" cy="3223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Экстренные сообщения в органы системы профилактики</a:t>
            </a:r>
          </a:p>
          <a:p>
            <a:pPr marL="342900" indent="-342900" algn="ctr">
              <a:buAutoNum type="arabicPeriod"/>
            </a:pPr>
            <a:r>
              <a:rPr lang="ru-RU" dirty="0"/>
              <a:t>Главному специалисту по детству ГКУ РС(Я) «УЗ г. Якутска при МЗ РС(Я)» А.В. </a:t>
            </a:r>
            <a:r>
              <a:rPr lang="ru-RU" dirty="0" err="1"/>
              <a:t>Уаровой</a:t>
            </a:r>
            <a:endParaRPr lang="ru-RU" dirty="0"/>
          </a:p>
          <a:p>
            <a:pPr marL="342900" indent="-342900" algn="ctr">
              <a:buAutoNum type="arabicPeriod"/>
            </a:pPr>
            <a:r>
              <a:rPr lang="ru-RU" dirty="0"/>
              <a:t>Следственный комитет РФ Следственное управление по РС(Я)</a:t>
            </a:r>
          </a:p>
          <a:p>
            <a:pPr marL="342900" indent="-342900" algn="ctr">
              <a:buAutoNum type="arabicPeriod"/>
            </a:pPr>
            <a:r>
              <a:rPr lang="ru-RU" dirty="0"/>
              <a:t>Отдел опеки и попечительства</a:t>
            </a:r>
          </a:p>
          <a:p>
            <a:pPr marL="342900" indent="-342900" algn="ctr">
              <a:buAutoNum type="arabicPeriod"/>
            </a:pPr>
            <a:r>
              <a:rPr lang="ru-RU" dirty="0"/>
              <a:t>КДН и ЗП</a:t>
            </a:r>
          </a:p>
          <a:p>
            <a:pPr marL="342900" indent="-342900" algn="ctr">
              <a:buAutoNum type="arabicPeriod"/>
            </a:pPr>
            <a:r>
              <a:rPr lang="ru-RU" dirty="0"/>
              <a:t>Терр органы МВД России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2189" y="2669155"/>
            <a:ext cx="1431561" cy="628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ПСИХОЛОГИ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51638" y="2655234"/>
            <a:ext cx="2553320" cy="5009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ПСИХИАТРЫ</a:t>
            </a:r>
          </a:p>
          <a:p>
            <a:pPr algn="ctr"/>
            <a:r>
              <a:rPr lang="ru-RU" dirty="0"/>
              <a:t>ПСИХОТЕРАПЕВТЫ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4852" y="3429000"/>
            <a:ext cx="2124233" cy="10779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Отделение «Телефон доверия» ЯРПНД</a:t>
            </a:r>
          </a:p>
          <a:p>
            <a:pPr lvl="0" algn="ctr">
              <a:lnSpc>
                <a:spcPct val="115000"/>
              </a:lnSpc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Nunito"/>
                <a:cs typeface="Nunito"/>
                <a:sym typeface="Nunito"/>
              </a:rPr>
              <a:t>88002221407</a:t>
            </a:r>
          </a:p>
          <a:p>
            <a:pPr algn="ctr">
              <a:lnSpc>
                <a:spcPct val="115000"/>
              </a:lnSpc>
            </a:pPr>
            <a:r>
              <a:rPr lang="ru-RU" dirty="0"/>
              <a:t>597967</a:t>
            </a:r>
          </a:p>
          <a:p>
            <a:pPr lvl="0" algn="ctr">
              <a:lnSpc>
                <a:spcPct val="115000"/>
              </a:lnSpc>
            </a:pPr>
            <a:endParaRPr lang="ru-RU" sz="1800" b="1" dirty="0">
              <a:solidFill>
                <a:schemeClr val="accent6">
                  <a:lumMod val="75000"/>
                </a:schemeClr>
              </a:solidFill>
              <a:latin typeface="+mj-lt"/>
              <a:ea typeface="Nunito"/>
              <a:cs typeface="Nunito"/>
              <a:sym typeface="Nunito"/>
            </a:endParaRP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51637" y="3323561"/>
            <a:ext cx="2696043" cy="28154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/>
              <a:t>- Лермонтова 178\1 –подростковая служба</a:t>
            </a:r>
          </a:p>
          <a:p>
            <a:pPr algn="just"/>
            <a:r>
              <a:rPr lang="ru-RU" dirty="0"/>
              <a:t> Городские поликлиники </a:t>
            </a:r>
            <a:r>
              <a:rPr lang="ru-RU" dirty="0" err="1"/>
              <a:t>г.Якутска</a:t>
            </a:r>
            <a:r>
              <a:rPr lang="ru-RU" dirty="0"/>
              <a:t> –Детские психиатры</a:t>
            </a:r>
          </a:p>
          <a:p>
            <a:pPr algn="just"/>
            <a:r>
              <a:rPr lang="ru-RU" dirty="0"/>
              <a:t>Психотерапевтический центр на Ф. Попова 16/4</a:t>
            </a:r>
          </a:p>
          <a:p>
            <a:pPr algn="just"/>
            <a:r>
              <a:rPr lang="ru-RU" dirty="0"/>
              <a:t>Телефон доверия ЯРПНД – 597967</a:t>
            </a:r>
          </a:p>
          <a:p>
            <a:pPr algn="just"/>
            <a:r>
              <a:rPr lang="ru-RU" dirty="0"/>
              <a:t>8‒800‒222‒14‒07</a:t>
            </a:r>
          </a:p>
          <a:p>
            <a:pPr algn="just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4853" y="4744173"/>
            <a:ext cx="2326598" cy="1394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/>
              <a:t>Якутский республиканский психологический центр ( с телефоном доверия)</a:t>
            </a:r>
          </a:p>
          <a:p>
            <a:pPr algn="just"/>
            <a:r>
              <a:rPr lang="ru-RU" sz="1600" dirty="0"/>
              <a:t>Ул. Курашова 36</a:t>
            </a:r>
          </a:p>
          <a:p>
            <a:pPr algn="just"/>
            <a:r>
              <a:rPr lang="ru-RU" sz="1600" dirty="0"/>
              <a:t>т. 8‒800‒100‒35‒50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6955436" y="1864104"/>
            <a:ext cx="1354424" cy="274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310703" y="2279095"/>
            <a:ext cx="192062" cy="527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867493" y="2251315"/>
            <a:ext cx="130540" cy="417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2033509" y="2917062"/>
            <a:ext cx="637708" cy="3409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782B35AA-C942-DB8D-DDED-B4F168F41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SuisseIntl"/>
                <a:hlinkClick r:id="rId2"/>
              </a:rPr>
              <a:t>+7 (4112) 50‒79‒67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B8083004-E090-1240-6F02-4A13EEF7F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SuisseIntl"/>
                <a:hlinkClick r:id="rId2"/>
              </a:rPr>
              <a:t>+7 (4112) 50‒79‒67</a:t>
            </a: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10AE4A6F-EDF4-D73A-536A-5871D0D94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SuisseIntl"/>
                <a:hlinkClick r:id="rId3"/>
              </a:rPr>
              <a:t>8‒800‒100‒35‒50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9187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1">
      <a:majorFont>
        <a:latin typeface="Bahnschrift Light Condensed"/>
        <a:ea typeface=""/>
        <a:cs typeface=""/>
      </a:majorFont>
      <a:minorFont>
        <a:latin typeface="Bahnschrift Light Condensed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</TotalTime>
  <Words>1214</Words>
  <Application>Microsoft Office PowerPoint</Application>
  <PresentationFormat>Широкоэкранный</PresentationFormat>
  <Paragraphs>274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Bahnschrift Light Condensed</vt:lpstr>
      <vt:lpstr>Calibri</vt:lpstr>
      <vt:lpstr>SuisseIntl</vt:lpstr>
      <vt:lpstr>Times New Roman</vt:lpstr>
      <vt:lpstr>Wingdings 3</vt:lpstr>
      <vt:lpstr>Аспект</vt:lpstr>
      <vt:lpstr>Об оказании психиатрической и психолого-психотерапевтической помощи женщинам и детям  в Республике Саха (Якутия) </vt:lpstr>
      <vt:lpstr>Динамика общей заболеваемости по психическим расстройствам  женщин и детей в РС(Я)  за 2020-2021 гг</vt:lpstr>
      <vt:lpstr>Психические расстройства в детском возрасте требующих неотложной помощи</vt:lpstr>
      <vt:lpstr>Всего в ЯРПНД на стационарное лечение поступило 81 беременная женщина  за период с 2007г по 2021г. Из них 55,6% женщин прервали беременность, 44,4% – сохранили.</vt:lpstr>
      <vt:lpstr>Клиническая структура психических расстройств у женщин с беременностью </vt:lpstr>
      <vt:lpstr>  ГБУ РС (Я) «ЯРПНД» </vt:lpstr>
      <vt:lpstr>Структура психиатрической службы РС(Я)</vt:lpstr>
      <vt:lpstr>Клиентский путь</vt:lpstr>
      <vt:lpstr>Маршрутизация</vt:lpstr>
      <vt:lpstr>Психолого-психотерапевтическая помощь</vt:lpstr>
      <vt:lpstr>ЗАКОНОДАТЕЛЬНОЕ РЕГУЛИРОВАНИЕ, РЕГЛАМЕНТИРУЮЩИЕ ДИСПАНСЕРНОЕ НАБЛЮДЕНИЕ ЗА ЛИЦАМИ С ПСИХИЧЕСКИМИ РАССТРОЙСТВА</vt:lpstr>
      <vt:lpstr>ДИСПАНСЕРНОЕ НАБЛЮДЕНИЕ</vt:lpstr>
      <vt:lpstr>ГРУППЫ ДИСПАНСЕРНОГО НАБЛЮДЕНИЯ</vt:lpstr>
      <vt:lpstr>АКТИВНОЕ ДИСПАНСЕРНОЕ НАБЛЮДЕНИЕ (Д-5)</vt:lpstr>
      <vt:lpstr>Спасибо за внимание!!!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готовности Республики Саха (Якутия)  к внедрению порядка оказания медицинской помощи при психических расстройствах и расстройствах поведения, о ходе оказания психолого-психотерапевтической помощи участникам СВО</dc:title>
  <dc:creator>Зухра Григорьевна Емельянова</dc:creator>
  <cp:lastModifiedBy>PripuzovOA</cp:lastModifiedBy>
  <cp:revision>66</cp:revision>
  <dcterms:created xsi:type="dcterms:W3CDTF">2023-08-23T07:06:22Z</dcterms:created>
  <dcterms:modified xsi:type="dcterms:W3CDTF">2023-10-26T00:17:26Z</dcterms:modified>
</cp:coreProperties>
</file>