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6" r:id="rId4"/>
    <p:sldId id="267" r:id="rId5"/>
    <p:sldId id="268" r:id="rId6"/>
    <p:sldId id="269" r:id="rId7"/>
    <p:sldId id="257" r:id="rId8"/>
    <p:sldId id="260" r:id="rId9"/>
    <p:sldId id="258" r:id="rId10"/>
    <p:sldId id="270" r:id="rId11"/>
    <p:sldId id="261" r:id="rId12"/>
    <p:sldId id="271" r:id="rId13"/>
    <p:sldId id="25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05.11.2023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g0.liveinternet.ru/images/attach/c/1/48/948/48948481_35082292_Beluye_cvetochki_v_ladonyah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russiancyprus.net/files/1212373054.jpg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200408"/>
          </a:xfrm>
        </p:spPr>
        <p:txBody>
          <a:bodyPr>
            <a:normAutofit fontScale="90000"/>
          </a:bodyPr>
          <a:lstStyle/>
          <a:p>
            <a:r>
              <a:rPr lang="ru-RU" sz="4900" dirty="0"/>
              <a:t>Медико-психологическая поддержка беременных женщин, оказавшихся в трудной жизненной ситуации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786322"/>
            <a:ext cx="8110566" cy="178595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Главный внештатный психолог </a:t>
            </a:r>
          </a:p>
          <a:p>
            <a:r>
              <a:rPr lang="ru-RU" dirty="0"/>
              <a:t>Министерства здравоохранения </a:t>
            </a:r>
          </a:p>
          <a:p>
            <a:r>
              <a:rPr lang="ru-RU" dirty="0"/>
              <a:t>Республики Саха (Якутия)</a:t>
            </a:r>
          </a:p>
          <a:p>
            <a:r>
              <a:rPr lang="ru-RU" dirty="0"/>
              <a:t>Е.В. Смоленская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Autofit/>
          </a:bodyPr>
          <a:lstStyle/>
          <a:p>
            <a:pPr algn="ctr"/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Статистика деятельности психологов Женской консультации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285860"/>
          <a:ext cx="8229600" cy="47755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73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43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2020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2021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2022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2023 </a:t>
                      </a:r>
                      <a:endParaRPr lang="ru-RU" sz="2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(9 мес.)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Всего обратившихся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4662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6230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8778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5422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9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Беременные в трудной жизненной ситуации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574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694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570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399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1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latin typeface="Times New Roman"/>
                          <a:ea typeface="Times New Roman"/>
                          <a:cs typeface="Times New Roman"/>
                        </a:rPr>
                        <a:t>Доабортное</a:t>
                      </a: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 консультирование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1990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2499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2622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2287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39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Планирующие отказ от новорожденного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395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Изменившие решение отказаться от новорожденного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 descr="Картинки по запросу беременность и туберкулез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4" y="7937"/>
            <a:ext cx="9106536" cy="685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296144"/>
          </a:xfrm>
        </p:spPr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Сохранение беременности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4294967295"/>
          </p:nvPr>
        </p:nvSpPr>
        <p:spPr>
          <a:xfrm>
            <a:off x="307975" y="4869160"/>
            <a:ext cx="5560169" cy="12570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FF0000"/>
                </a:solidFill>
              </a:rPr>
              <a:t>Окончательное решение о сохранении или прерывании беременности принимает сама женщина и ее семья</a:t>
            </a:r>
            <a:r>
              <a:rPr lang="ru-RU" b="1" dirty="0"/>
              <a:t>.</a:t>
            </a:r>
          </a:p>
          <a:p>
            <a:pPr marL="0" indent="0">
              <a:buNone/>
            </a:pP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 advClick="0" advTm="19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472518" cy="785818"/>
          </a:xfrm>
        </p:spPr>
        <p:txBody>
          <a:bodyPr>
            <a:normAutofit fontScale="90000"/>
          </a:bodyPr>
          <a:lstStyle/>
          <a:p>
            <a:r>
              <a:rPr lang="ru-RU" sz="4400" dirty="0"/>
              <a:t>Проблемы психологической службы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/>
              <a:t>1. Отсутствие ставок медицинских психологов в Штатном расписании медицинских учреждений</a:t>
            </a:r>
          </a:p>
          <a:p>
            <a:pPr marL="514350" indent="-514350">
              <a:buNone/>
            </a:pPr>
            <a:r>
              <a:rPr lang="ru-RU" dirty="0"/>
              <a:t>2. Функциональная перегрузка. Увеличение объема нагрузки клинических психологов, сказывается на качестве психологического консультирования. </a:t>
            </a:r>
          </a:p>
          <a:p>
            <a:pPr marL="514350" indent="-514350">
              <a:buNone/>
            </a:pPr>
            <a:r>
              <a:rPr lang="ru-RU" dirty="0"/>
              <a:t>3. Повышение квалификации специалистов, аттестация, аккредитация</a:t>
            </a:r>
          </a:p>
          <a:p>
            <a:pPr marL="514350" indent="-514350">
              <a:buNone/>
            </a:pPr>
            <a:r>
              <a:rPr lang="ru-RU" dirty="0"/>
              <a:t>4. Методическая помощь специалистам, оснащение кабинетов</a:t>
            </a:r>
          </a:p>
          <a:p>
            <a:pPr marL="514350" indent="-514350">
              <a:buNone/>
            </a:pPr>
            <a:endParaRPr lang="ru-RU" dirty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5" descr="Картинка 2 из 103578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928802"/>
            <a:ext cx="8001056" cy="49291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476672"/>
            <a:ext cx="7772400" cy="5786478"/>
          </a:xfrm>
        </p:spPr>
        <p:txBody>
          <a:bodyPr>
            <a:normAutofit/>
          </a:bodyPr>
          <a:lstStyle/>
          <a:p>
            <a:r>
              <a:rPr lang="ru-RU" sz="3200" dirty="0"/>
              <a:t>Медицинская психология в качестве профессиональной деятельности специалистов является элементом системы лечебно-профилактических и реабилитационных мероприятий, осуществляемых медицинскими учреждениями, </a:t>
            </a:r>
          </a:p>
          <a:p>
            <a:r>
              <a:rPr lang="ru-RU" sz="3200" dirty="0"/>
              <a:t>психологическая работа включена в состав перечня услуг, оказываемых населению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/>
          <a:lstStyle/>
          <a:p>
            <a:pPr algn="ctr">
              <a:buNone/>
            </a:pPr>
            <a:r>
              <a:rPr lang="ru-RU" sz="2800" dirty="0"/>
              <a:t>Совместный Приказ Министерства труда и социальной защиты Российской Федерации и Министерства здравоохранения Российской Федерации </a:t>
            </a:r>
          </a:p>
          <a:p>
            <a:pPr algn="ctr">
              <a:buNone/>
            </a:pPr>
            <a:endParaRPr lang="ru-RU" sz="2800" dirty="0"/>
          </a:p>
          <a:p>
            <a:pPr>
              <a:buNone/>
            </a:pPr>
            <a:r>
              <a:rPr lang="ru-RU" sz="2800" dirty="0"/>
              <a:t>от 17 февраля 2020 г.                              № 69н/95н</a:t>
            </a:r>
            <a:r>
              <a:rPr lang="ru-RU" sz="2800" b="1" dirty="0"/>
              <a:t> </a:t>
            </a:r>
          </a:p>
          <a:p>
            <a:pPr>
              <a:buNone/>
            </a:pPr>
            <a:r>
              <a:rPr lang="ru-RU" sz="2800" dirty="0"/>
              <a:t>«Об утверждении Порядка оказания медицинскими организациями услуг по правовой, психологической и медико-социальной помощи женщинам в период беременности»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607220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/>
              <a:t>В рамках реализации комплекса мер по профилактике и снижению количества абортов </a:t>
            </a:r>
          </a:p>
          <a:p>
            <a:pPr>
              <a:buNone/>
            </a:pPr>
            <a:r>
              <a:rPr lang="ru-RU" sz="3200" dirty="0"/>
              <a:t>Приказ Министерства здравоохранения Республики Саха (Якутия) </a:t>
            </a:r>
          </a:p>
          <a:p>
            <a:pPr>
              <a:buNone/>
            </a:pPr>
            <a:r>
              <a:rPr lang="ru-RU" sz="3200" dirty="0"/>
              <a:t>от 29 июля 2015 г.                 №01-07/1774 </a:t>
            </a:r>
          </a:p>
          <a:p>
            <a:pPr>
              <a:buNone/>
            </a:pPr>
            <a:r>
              <a:rPr lang="ru-RU" sz="3200" dirty="0"/>
              <a:t>«Об организации кабинетов медико-социальной поддержки беременных женщин, оказавшихся в трудной жизненной ситуации в Республике Саха (Якутия)».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181616"/>
          </a:xfrm>
        </p:spPr>
        <p:txBody>
          <a:bodyPr/>
          <a:lstStyle/>
          <a:p>
            <a:pPr>
              <a:buNone/>
            </a:pPr>
            <a:r>
              <a:rPr lang="ru-RU" dirty="0"/>
              <a:t>Согласно постановления Правительства РС(Я)</a:t>
            </a:r>
          </a:p>
          <a:p>
            <a:pPr>
              <a:buNone/>
            </a:pPr>
            <a:r>
              <a:rPr lang="ru-RU" dirty="0"/>
              <a:t> от 10 ноября 2021 года   № 455,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/>
              <a:t>И с целью снижения числа абортов подписан </a:t>
            </a:r>
          </a:p>
          <a:p>
            <a:pPr>
              <a:buNone/>
            </a:pPr>
            <a:r>
              <a:rPr lang="ru-RU" dirty="0"/>
              <a:t>План мероприятий по снижению и профилактике абортов в РС(Я) на 2023 год.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/>
          <a:lstStyle/>
          <a:p>
            <a:r>
              <a:rPr lang="ru-RU" dirty="0"/>
              <a:t>Работают 2 центра медико-социальной поддержки беременных женщин, оказавшихся в трудной жизненной ситуации на базе </a:t>
            </a:r>
          </a:p>
          <a:p>
            <a:r>
              <a:rPr lang="ru-RU" dirty="0"/>
              <a:t>Перинатального центра ЯРКБ,</a:t>
            </a:r>
          </a:p>
          <a:p>
            <a:r>
              <a:rPr lang="ru-RU" dirty="0"/>
              <a:t>Медицинского центра г.Якутска</a:t>
            </a:r>
          </a:p>
          <a:p>
            <a:pPr>
              <a:buNone/>
            </a:pPr>
            <a:r>
              <a:rPr lang="ru-RU" dirty="0"/>
              <a:t>а также 17 кабинетов медико-социальной поддержки беременных женщин, оказавшихся в трудной жизненной ситуации на базе поликлиник и центральных районных больниц  или Кабинеты (отделения) кризисных состояний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86116" y="642918"/>
            <a:ext cx="5857884" cy="62150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Работа центров и кабинетов направлена на </a:t>
            </a:r>
          </a:p>
          <a:p>
            <a:r>
              <a:rPr lang="ru-RU" dirty="0"/>
              <a:t>профилактику психологических последствий у женщин, перенесших потерю беременности, </a:t>
            </a:r>
          </a:p>
          <a:p>
            <a:r>
              <a:rPr lang="ru-RU" dirty="0" err="1"/>
              <a:t>доабортную</a:t>
            </a:r>
            <a:r>
              <a:rPr lang="ru-RU" dirty="0"/>
              <a:t> консультацию с установкой на сохранение беременности,</a:t>
            </a:r>
          </a:p>
          <a:p>
            <a:r>
              <a:rPr lang="ru-RU" dirty="0"/>
              <a:t> оказание психологической помощи женщинам в период беременности </a:t>
            </a:r>
          </a:p>
          <a:p>
            <a:r>
              <a:rPr lang="ru-RU" dirty="0"/>
              <a:t>профилактику отказа от новорожденных детей. </a:t>
            </a:r>
          </a:p>
        </p:txBody>
      </p:sp>
      <p:pic>
        <p:nvPicPr>
          <p:cNvPr id="4" name="Picture 8" descr="Картинка 687 из 573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357430"/>
            <a:ext cx="3106728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2" descr="Картинки по запросу беременность и туберкулез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3495" y="0"/>
            <a:ext cx="9203499" cy="690262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0800000" flipV="1">
            <a:off x="214282" y="500042"/>
            <a:ext cx="7929650" cy="2428892"/>
          </a:xfrm>
        </p:spPr>
        <p:txBody>
          <a:bodyPr>
            <a:noAutofit/>
          </a:bodyPr>
          <a:lstStyle/>
          <a:p>
            <a:pPr algn="l"/>
            <a:br>
              <a:rPr lang="ru-RU" sz="3600" b="0" dirty="0">
                <a:solidFill>
                  <a:schemeClr val="bg1"/>
                </a:solidFill>
              </a:rPr>
            </a:br>
            <a:br>
              <a:rPr lang="ru-RU" sz="3600" b="0" dirty="0">
                <a:solidFill>
                  <a:schemeClr val="bg1"/>
                </a:solidFill>
              </a:rPr>
            </a:br>
            <a:br>
              <a:rPr lang="ru-RU" sz="3600" b="0" dirty="0">
                <a:solidFill>
                  <a:schemeClr val="bg1"/>
                </a:solidFill>
              </a:rPr>
            </a:br>
            <a:br>
              <a:rPr lang="ru-RU" sz="3600" b="0" dirty="0">
                <a:solidFill>
                  <a:schemeClr val="bg1"/>
                </a:solidFill>
              </a:rPr>
            </a:br>
            <a:r>
              <a:rPr lang="ru-RU" sz="3600" b="0" dirty="0">
                <a:solidFill>
                  <a:schemeClr val="bg1"/>
                </a:solidFill>
              </a:rPr>
              <a:t>Основные виды деятельности медицинского психолога в Центрах и кабинетах </a:t>
            </a:r>
            <a:br>
              <a:rPr lang="ru-RU" sz="3600" b="0" dirty="0">
                <a:solidFill>
                  <a:schemeClr val="bg1"/>
                </a:solidFill>
              </a:rPr>
            </a:br>
            <a:br>
              <a:rPr lang="ru-RU" sz="3200" dirty="0"/>
            </a:br>
            <a:endParaRPr lang="ru-RU" sz="3200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3071810"/>
            <a:ext cx="7500990" cy="3429024"/>
          </a:xfrm>
        </p:spPr>
        <p:txBody>
          <a:bodyPr>
            <a:noAutofit/>
          </a:bodyPr>
          <a:lstStyle/>
          <a:p>
            <a:pPr algn="r"/>
            <a:r>
              <a:rPr lang="ru-RU" sz="18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l">
              <a:buFontTx/>
              <a:buChar char="-"/>
            </a:pPr>
            <a:r>
              <a:rPr lang="ru-RU" sz="3200" dirty="0">
                <a:solidFill>
                  <a:schemeClr val="bg1"/>
                </a:solidFill>
              </a:rPr>
              <a:t>психологическое консультирование, 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- психологическая диагностика, </a:t>
            </a:r>
            <a:br>
              <a:rPr lang="ru-RU" sz="3200" dirty="0">
                <a:solidFill>
                  <a:schemeClr val="bg1"/>
                </a:solidFill>
              </a:rPr>
            </a:br>
            <a:r>
              <a:rPr lang="ru-RU" sz="3200" dirty="0">
                <a:solidFill>
                  <a:schemeClr val="bg1"/>
                </a:solidFill>
              </a:rPr>
              <a:t>- психологическая коррекция</a:t>
            </a:r>
          </a:p>
          <a:p>
            <a:pPr algn="ctr"/>
            <a:r>
              <a:rPr lang="ru-RU" sz="3200" dirty="0">
                <a:solidFill>
                  <a:schemeClr val="bg1"/>
                </a:solidFill>
              </a:rPr>
              <a:t>-профилактика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endParaRPr lang="ru-RU" sz="1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0649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 advClick="0" advTm="20000">
    <p:pull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14356"/>
            <a:ext cx="5572132" cy="61436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Медицинский психолог осуществляет</a:t>
            </a:r>
          </a:p>
          <a:p>
            <a:pPr>
              <a:buNone/>
            </a:pPr>
            <a:r>
              <a:rPr lang="ru-RU" dirty="0"/>
              <a:t>- оценку </a:t>
            </a:r>
            <a:r>
              <a:rPr lang="ru-RU" dirty="0" err="1"/>
              <a:t>психоэмоционального</a:t>
            </a:r>
            <a:r>
              <a:rPr lang="ru-RU" dirty="0"/>
              <a:t> состояния женщины</a:t>
            </a:r>
          </a:p>
          <a:p>
            <a:pPr>
              <a:buNone/>
            </a:pPr>
            <a:r>
              <a:rPr lang="ru-RU" dirty="0"/>
              <a:t>- формирование атмосферы доверия и взаимодействия</a:t>
            </a:r>
          </a:p>
          <a:p>
            <a:pPr>
              <a:buNone/>
            </a:pPr>
            <a:r>
              <a:rPr lang="ru-RU" dirty="0"/>
              <a:t>- направление женщины к врачу-психиатру (врачу- психотерапевту)</a:t>
            </a:r>
          </a:p>
          <a:p>
            <a:pPr>
              <a:buNone/>
            </a:pPr>
            <a:r>
              <a:rPr lang="ru-RU" dirty="0"/>
              <a:t>- профилактику отказов от новорожденных </a:t>
            </a:r>
          </a:p>
          <a:p>
            <a:pPr>
              <a:buNone/>
            </a:pPr>
            <a:r>
              <a:rPr lang="ru-RU" dirty="0"/>
              <a:t>- выявление послеродовой депрессии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70" y="1772816"/>
            <a:ext cx="3500430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456</Words>
  <Application>Microsoft Office PowerPoint</Application>
  <PresentationFormat>Экран (4:3)</PresentationFormat>
  <Paragraphs>78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Calibri</vt:lpstr>
      <vt:lpstr>Constantia</vt:lpstr>
      <vt:lpstr>Times New Roman</vt:lpstr>
      <vt:lpstr>Wingdings 2</vt:lpstr>
      <vt:lpstr>Поток</vt:lpstr>
      <vt:lpstr>Медико-психологическая поддержка беременных женщин, оказавшихся в трудной жизненной ситуации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Основные виды деятельности медицинского психолога в Центрах и кабинетах   </vt:lpstr>
      <vt:lpstr>Презентация PowerPoint</vt:lpstr>
      <vt:lpstr>Статистика деятельности психологов Женской консультации</vt:lpstr>
      <vt:lpstr>Сохранение беременности</vt:lpstr>
      <vt:lpstr>Проблемы психологической службы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wrk213082</dc:creator>
  <cp:lastModifiedBy>Olga Androsova</cp:lastModifiedBy>
  <cp:revision>29</cp:revision>
  <dcterms:created xsi:type="dcterms:W3CDTF">2023-10-25T01:28:57Z</dcterms:created>
  <dcterms:modified xsi:type="dcterms:W3CDTF">2023-11-05T09:30:15Z</dcterms:modified>
</cp:coreProperties>
</file>