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6"/>
  </p:notesMasterIdLst>
  <p:sldIdLst>
    <p:sldId id="256" r:id="rId2"/>
    <p:sldId id="337" r:id="rId3"/>
    <p:sldId id="377" r:id="rId4"/>
    <p:sldId id="376" r:id="rId5"/>
    <p:sldId id="312" r:id="rId6"/>
    <p:sldId id="362" r:id="rId7"/>
    <p:sldId id="361" r:id="rId8"/>
    <p:sldId id="382" r:id="rId9"/>
    <p:sldId id="363" r:id="rId10"/>
    <p:sldId id="295" r:id="rId11"/>
    <p:sldId id="364" r:id="rId12"/>
    <p:sldId id="365" r:id="rId13"/>
    <p:sldId id="366" r:id="rId14"/>
    <p:sldId id="367" r:id="rId15"/>
    <p:sldId id="368" r:id="rId16"/>
    <p:sldId id="297" r:id="rId17"/>
    <p:sldId id="378" r:id="rId18"/>
    <p:sldId id="379" r:id="rId19"/>
    <p:sldId id="369" r:id="rId20"/>
    <p:sldId id="296" r:id="rId21"/>
    <p:sldId id="279" r:id="rId22"/>
    <p:sldId id="370" r:id="rId23"/>
    <p:sldId id="375" r:id="rId24"/>
    <p:sldId id="348" r:id="rId25"/>
    <p:sldId id="349" r:id="rId26"/>
    <p:sldId id="340" r:id="rId27"/>
    <p:sldId id="381" r:id="rId28"/>
    <p:sldId id="372" r:id="rId29"/>
    <p:sldId id="359" r:id="rId30"/>
    <p:sldId id="357" r:id="rId31"/>
    <p:sldId id="352" r:id="rId32"/>
    <p:sldId id="353" r:id="rId33"/>
    <p:sldId id="358" r:id="rId34"/>
    <p:sldId id="354" r:id="rId35"/>
    <p:sldId id="355" r:id="rId36"/>
    <p:sldId id="373" r:id="rId37"/>
    <p:sldId id="356" r:id="rId38"/>
    <p:sldId id="383" r:id="rId39"/>
    <p:sldId id="374" r:id="rId40"/>
    <p:sldId id="371" r:id="rId41"/>
    <p:sldId id="351" r:id="rId42"/>
    <p:sldId id="360" r:id="rId43"/>
    <p:sldId id="380" r:id="rId44"/>
    <p:sldId id="277" r:id="rId45"/>
  </p:sldIdLst>
  <p:sldSz cx="11949113" cy="6721475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126">
          <p15:clr>
            <a:srgbClr val="A4A3A4"/>
          </p15:clr>
        </p15:guide>
        <p15:guide id="2" orient="horz" pos="17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4">
          <p15:clr>
            <a:srgbClr val="A4A3A4"/>
          </p15:clr>
        </p15:guide>
        <p15:guide id="2" pos="3152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B3AF261-D38C-489B-8C65-3574395D864F}">
  <a:tblStyle styleId="{8B3AF261-D38C-489B-8C65-3574395D86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3BE35D2-6E85-4992-8576-C3762DE989B8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7B71B98-E64E-46DA-87A2-B68140398141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8D20AF7-BD36-42D7-BC35-C7F64CEE2EC4}" styleName="Table_3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231"/>
  </p:normalViewPr>
  <p:slideViewPr>
    <p:cSldViewPr snapToGrid="0">
      <p:cViewPr varScale="1">
        <p:scale>
          <a:sx n="55" d="100"/>
          <a:sy n="55" d="100"/>
        </p:scale>
        <p:origin x="1116" y="48"/>
      </p:cViewPr>
      <p:guideLst>
        <p:guide pos="4126"/>
        <p:guide orient="horz" pos="175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4524"/>
        <p:guide pos="3152"/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0519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▫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90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Arial"/>
              <a:buChar char="-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sldNum" idx="12"/>
          </p:nvPr>
        </p:nvSpPr>
        <p:spPr>
          <a:xfrm>
            <a:off x="6528233" y="9227281"/>
            <a:ext cx="58032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 txBox="1">
            <a:spLocks noGrp="1"/>
          </p:cNvSpPr>
          <p:nvPr>
            <p:ph type="ftr" idx="11"/>
          </p:nvPr>
        </p:nvSpPr>
        <p:spPr>
          <a:xfrm>
            <a:off x="7108493" y="103073"/>
            <a:ext cx="65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7664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1:notes"/>
          <p:cNvSpPr txBox="1">
            <a:spLocks noGrp="1"/>
          </p:cNvSpPr>
          <p:nvPr>
            <p:ph type="sldNum" idx="12"/>
          </p:nvPr>
        </p:nvSpPr>
        <p:spPr>
          <a:xfrm>
            <a:off x="6528233" y="9227281"/>
            <a:ext cx="58032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3181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8274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9065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6794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8973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2898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66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9553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6236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8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09633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07685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5807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98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45583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2351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692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00415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572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76854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6454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02436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15248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24566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4788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31075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8156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87545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70021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11313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08204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2826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42007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652786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7203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10767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5973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9" name="Google Shape;229;p15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5:notes"/>
          <p:cNvSpPr txBox="1">
            <a:spLocks noGrp="1"/>
          </p:cNvSpPr>
          <p:nvPr>
            <p:ph type="sldNum" idx="12"/>
          </p:nvPr>
        </p:nvSpPr>
        <p:spPr>
          <a:xfrm>
            <a:off x="6528233" y="9227281"/>
            <a:ext cx="58032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4424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0302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0011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3373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592379" y="5159107"/>
            <a:ext cx="6233763" cy="1231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92075" y="601663"/>
            <a:ext cx="7507288" cy="4224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44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18" y="1589"/>
            <a:ext cx="2116" cy="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29943" y="0"/>
            <a:ext cx="6433458" cy="67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2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6415313" y="0"/>
            <a:ext cx="5533799" cy="674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527877" y="4046850"/>
            <a:ext cx="459006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rgbClr val="39393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3" name="Google Shape;23;p2"/>
          <p:cNvGrpSpPr/>
          <p:nvPr/>
        </p:nvGrpSpPr>
        <p:grpSpPr>
          <a:xfrm>
            <a:off x="1189385" y="1507668"/>
            <a:ext cx="3346087" cy="3874229"/>
            <a:chOff x="510117" y="636811"/>
            <a:chExt cx="4788668" cy="5544505"/>
          </a:xfrm>
        </p:grpSpPr>
        <p:pic>
          <p:nvPicPr>
            <p:cNvPr id="24" name="Google Shape;24;p2" descr="Logo (1).jpg"/>
            <p:cNvPicPr preferRelativeResize="0"/>
            <p:nvPr/>
          </p:nvPicPr>
          <p:blipFill rotWithShape="1">
            <a:blip r:embed="rId5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0117" y="636811"/>
              <a:ext cx="4788668" cy="34514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Google Shape;25;p2" descr="Title.jpg"/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0867" y="4248449"/>
              <a:ext cx="4487012" cy="193286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Only">
  <p:cSld name="5_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"/>
          <p:cNvSpPr txBox="1"/>
          <p:nvPr/>
        </p:nvSpPr>
        <p:spPr>
          <a:xfrm>
            <a:off x="11419923" y="6508273"/>
            <a:ext cx="125034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393700" y="384854"/>
            <a:ext cx="7035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7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7340">
          <p15:clr>
            <a:srgbClr val="F26B43"/>
          </p15:clr>
        </p15:guide>
        <p15:guide id="2" pos="99">
          <p15:clr>
            <a:srgbClr val="F26B43"/>
          </p15:clr>
        </p15:guide>
        <p15:guide id="3" orient="horz" pos="391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Only">
  <p:cSld name="4_Title 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1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7300" y="-1"/>
            <a:ext cx="4341813" cy="6729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1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87610" y="1550"/>
            <a:ext cx="865707" cy="6718374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1"/>
          <p:cNvSpPr txBox="1"/>
          <p:nvPr/>
        </p:nvSpPr>
        <p:spPr>
          <a:xfrm>
            <a:off x="11419923" y="6508273"/>
            <a:ext cx="125034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1"/>
          <p:cNvSpPr txBox="1">
            <a:spLocks noGrp="1"/>
          </p:cNvSpPr>
          <p:nvPr>
            <p:ph type="title"/>
          </p:nvPr>
        </p:nvSpPr>
        <p:spPr>
          <a:xfrm>
            <a:off x="393700" y="384854"/>
            <a:ext cx="7035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7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3" name="Google Shape;83;p11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40455" y="211734"/>
            <a:ext cx="1274174" cy="1475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7340">
          <p15:clr>
            <a:srgbClr val="F26B43"/>
          </p15:clr>
        </p15:guide>
        <p15:guide id="2" pos="99">
          <p15:clr>
            <a:srgbClr val="F26B43"/>
          </p15:clr>
        </p15:guide>
        <p15:guide id="3" orient="horz" pos="391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Only">
  <p:cSld name="7_Title 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07085" y="0"/>
            <a:ext cx="4242027" cy="672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2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87610" y="1550"/>
            <a:ext cx="865707" cy="671837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2"/>
          <p:cNvSpPr txBox="1"/>
          <p:nvPr/>
        </p:nvSpPr>
        <p:spPr>
          <a:xfrm>
            <a:off x="11419923" y="6508273"/>
            <a:ext cx="125034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2"/>
          <p:cNvSpPr txBox="1">
            <a:spLocks noGrp="1"/>
          </p:cNvSpPr>
          <p:nvPr>
            <p:ph type="title"/>
          </p:nvPr>
        </p:nvSpPr>
        <p:spPr>
          <a:xfrm>
            <a:off x="393700" y="384854"/>
            <a:ext cx="7035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7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0" name="Google Shape;90;p12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40455" y="211734"/>
            <a:ext cx="1274174" cy="1475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7340">
          <p15:clr>
            <a:srgbClr val="F26B43"/>
          </p15:clr>
        </p15:guide>
        <p15:guide id="2" pos="99">
          <p15:clr>
            <a:srgbClr val="F26B43"/>
          </p15:clr>
        </p15:guide>
        <p15:guide id="3" orient="horz" pos="391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11676" cy="1587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393700" y="418196"/>
            <a:ext cx="7047534" cy="39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0" name="Google Shape;10;p1"/>
          <p:cNvGrpSpPr/>
          <p:nvPr/>
        </p:nvGrpSpPr>
        <p:grpSpPr>
          <a:xfrm>
            <a:off x="12144039" y="90347"/>
            <a:ext cx="303831" cy="1395572"/>
            <a:chOff x="12069709" y="1316380"/>
            <a:chExt cx="635000" cy="2916715"/>
          </a:xfrm>
        </p:grpSpPr>
        <p:sp>
          <p:nvSpPr>
            <p:cNvPr id="11" name="Google Shape;11;p1"/>
            <p:cNvSpPr/>
            <p:nvPr/>
          </p:nvSpPr>
          <p:spPr>
            <a:xfrm>
              <a:off x="12069709" y="1316380"/>
              <a:ext cx="635000" cy="635000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12069709" y="2076952"/>
              <a:ext cx="635000" cy="635000"/>
            </a:xfrm>
            <a:prstGeom prst="rect">
              <a:avLst/>
            </a:prstGeom>
            <a:solidFill>
              <a:srgbClr val="A6C6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12069709" y="2837524"/>
              <a:ext cx="635000" cy="635000"/>
            </a:xfrm>
            <a:prstGeom prst="rect">
              <a:avLst/>
            </a:prstGeom>
            <a:solidFill>
              <a:srgbClr val="E46A0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12069709" y="3598095"/>
              <a:ext cx="635000" cy="635000"/>
            </a:xfrm>
            <a:prstGeom prst="rect">
              <a:avLst/>
            </a:prstGeom>
            <a:solidFill>
              <a:srgbClr val="ADADA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" name="Google Shape;15;p1"/>
          <p:cNvGrpSpPr/>
          <p:nvPr/>
        </p:nvGrpSpPr>
        <p:grpSpPr>
          <a:xfrm>
            <a:off x="10340562" y="215903"/>
            <a:ext cx="1275225" cy="1476507"/>
            <a:chOff x="7510614" y="1509963"/>
            <a:chExt cx="3196944" cy="3701548"/>
          </a:xfrm>
        </p:grpSpPr>
        <p:pic>
          <p:nvPicPr>
            <p:cNvPr id="16" name="Google Shape;16;p1" descr="Logo (1).jpg"/>
            <p:cNvPicPr preferRelativeResize="0"/>
            <p:nvPr/>
          </p:nvPicPr>
          <p:blipFill rotWithShape="1">
            <a:blip r:embed="rId7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10614" y="1509963"/>
              <a:ext cx="3196944" cy="23042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7;p1" descr="Title.jpg"/>
            <p:cNvPicPr preferRelativeResize="0"/>
            <p:nvPr/>
          </p:nvPicPr>
          <p:blipFill rotWithShape="1">
            <a:blip r:embed="rId8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11308" y="3921117"/>
              <a:ext cx="2995556" cy="129039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7" r:id="rId3"/>
    <p:sldLayoutId id="2147483658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0">
          <p15:clr>
            <a:srgbClr val="F26B43"/>
          </p15:clr>
        </p15:guide>
        <p15:guide id="2" pos="2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s://crisiscenter.ru/" TargetMode="External"/><Relationship Id="rId3" Type="http://schemas.openxmlformats.org/officeDocument/2006/relationships/hyperlink" Target="https://aistenok.org/projects/karta" TargetMode="External"/><Relationship Id="rId7" Type="http://schemas.openxmlformats.org/officeDocument/2006/relationships/hyperlink" Target="https://wcons.net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sters-help.ru/" TargetMode="External"/><Relationship Id="rId5" Type="http://schemas.openxmlformats.org/officeDocument/2006/relationships/hyperlink" Target="http://anna-center.ru/index.php/ru/telefon-doveriya" TargetMode="External"/><Relationship Id="rId4" Type="http://schemas.openxmlformats.org/officeDocument/2006/relationships/hyperlink" Target="https://anna-center.ru/" TargetMode="External"/><Relationship Id="rId9" Type="http://schemas.openxmlformats.org/officeDocument/2006/relationships/hyperlink" Target="https://altdv.ru/programs/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 txBox="1">
            <a:spLocks noGrp="1"/>
          </p:cNvSpPr>
          <p:nvPr>
            <p:ph type="ctrTitle"/>
          </p:nvPr>
        </p:nvSpPr>
        <p:spPr>
          <a:xfrm>
            <a:off x="6592617" y="3990129"/>
            <a:ext cx="4726163" cy="1752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75000"/>
              </a:lnSpc>
              <a:buClr>
                <a:schemeClr val="dk1"/>
              </a:buClr>
              <a:buSzPts val="1100"/>
            </a:pPr>
            <a:r>
              <a:rPr lang="ru-RU" sz="3400" dirty="0">
                <a:solidFill>
                  <a:schemeClr val="bg1"/>
                </a:solidFill>
                <a:latin typeface="+mn-lt"/>
                <a:cs typeface="Lucida Grande CY"/>
              </a:rPr>
              <a:t>Центр временного пребывания для мам с новорожденными детьми «Теплый дом»</a:t>
            </a:r>
            <a:endParaRPr sz="3400" dirty="0">
              <a:solidFill>
                <a:schemeClr val="bg1"/>
              </a:solidFill>
              <a:latin typeface="+mn-lt"/>
              <a:cs typeface="Lucida Grande CY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363278-ABDE-2E79-F490-FFEC7AE2EB5B}"/>
              </a:ext>
            </a:extLst>
          </p:cNvPr>
          <p:cNvSpPr txBox="1"/>
          <p:nvPr/>
        </p:nvSpPr>
        <p:spPr>
          <a:xfrm>
            <a:off x="8277101" y="5913912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  <a:latin typeface="+mn-lt"/>
                <a:cs typeface="Lucida Grande CY"/>
              </a:rPr>
              <a:t>20</a:t>
            </a:r>
            <a:r>
              <a:rPr lang="ru-RU" sz="2200" dirty="0">
                <a:solidFill>
                  <a:schemeClr val="bg1"/>
                </a:solidFill>
                <a:latin typeface="+mn-lt"/>
                <a:cs typeface="Lucida Grande CY"/>
                <a:sym typeface="Gill Sans"/>
              </a:rPr>
              <a:t>23</a:t>
            </a:r>
            <a:endParaRPr lang="ru-RU" sz="2200" dirty="0">
              <a:solidFill>
                <a:schemeClr val="bg1"/>
              </a:solidFill>
              <a:latin typeface="+mn-lt"/>
              <a:cs typeface="Lucida Grande C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b="1" dirty="0">
                <a:latin typeface="+mj-lt"/>
                <a:cs typeface="Lucida Grande CY"/>
                <a:sym typeface="Arial"/>
              </a:rPr>
              <a:t>Обучение сотрудников проекта</a:t>
            </a:r>
            <a:endParaRPr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4"/>
            <a:ext cx="9825338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3" algn="just" defTabSz="442913">
              <a:buClr>
                <a:schemeClr val="dk1"/>
              </a:buClr>
              <a:buSzPts val="2400"/>
              <a:tabLst>
                <a:tab pos="442913" algn="l"/>
              </a:tabLst>
            </a:pPr>
            <a:r>
              <a:rPr lang="ru-RU" sz="2000" dirty="0">
                <a:latin typeface="+mn-lt"/>
                <a:ea typeface="Gill Sans"/>
                <a:cs typeface="Calibri" panose="020F0502020204030204" charset="0"/>
                <a:sym typeface="Gill Sans"/>
              </a:rPr>
              <a:t>В течение года проводятся тренинги по профилактике эмоционального выгорания</a:t>
            </a:r>
          </a:p>
          <a:p>
            <a:pPr marL="442913" algn="just" defTabSz="442913">
              <a:buClr>
                <a:schemeClr val="dk1"/>
              </a:buClr>
              <a:buSzPts val="2400"/>
              <a:tabLst>
                <a:tab pos="442913" algn="l"/>
              </a:tabLst>
            </a:pPr>
            <a:endParaRPr lang="ru-RU" sz="2000" dirty="0">
              <a:latin typeface="+mn-lt"/>
              <a:ea typeface="Gill Sans"/>
              <a:cs typeface="Calibri" panose="020F0502020204030204" charset="0"/>
              <a:sym typeface="Gill Sans"/>
            </a:endParaRPr>
          </a:p>
          <a:p>
            <a:pPr marL="442913" algn="just" defTabSz="442913">
              <a:buClr>
                <a:schemeClr val="dk1"/>
              </a:buClr>
              <a:buSzPts val="2400"/>
              <a:tabLst>
                <a:tab pos="442913" algn="l"/>
              </a:tabLst>
            </a:pPr>
            <a:r>
              <a:rPr lang="ru-RU" sz="2000" dirty="0">
                <a:latin typeface="+mn-lt"/>
                <a:ea typeface="Gill Sans"/>
                <a:cs typeface="Calibri" panose="020F0502020204030204" charset="0"/>
                <a:sym typeface="Gill Sans"/>
              </a:rPr>
              <a:t>Сотрудники проекта в сложной ситуации могут получить </a:t>
            </a:r>
            <a:r>
              <a:rPr lang="ru-RU" sz="2000" dirty="0" err="1">
                <a:latin typeface="+mn-lt"/>
                <a:ea typeface="Gill Sans"/>
                <a:cs typeface="Calibri" panose="020F0502020204030204" charset="0"/>
                <a:sym typeface="Gill Sans"/>
              </a:rPr>
              <a:t>супервизию</a:t>
            </a:r>
            <a:r>
              <a:rPr lang="ru-RU" sz="2000" dirty="0">
                <a:latin typeface="+mn-lt"/>
                <a:ea typeface="Gill Sans"/>
                <a:cs typeface="Calibri" panose="020F0502020204030204" charset="0"/>
                <a:sym typeface="Gill Sans"/>
              </a:rPr>
              <a:t> и </a:t>
            </a:r>
            <a:r>
              <a:rPr lang="ru-RU" sz="2000" dirty="0" err="1">
                <a:latin typeface="+mn-lt"/>
                <a:ea typeface="Gill Sans"/>
                <a:cs typeface="Calibri" panose="020F0502020204030204" charset="0"/>
                <a:sym typeface="Gill Sans"/>
              </a:rPr>
              <a:t>интервизию</a:t>
            </a:r>
            <a:endParaRPr lang="ru-RU" sz="2000" dirty="0">
              <a:latin typeface="+mn-lt"/>
              <a:ea typeface="Gill Sans"/>
              <a:cs typeface="Calibri" panose="020F0502020204030204" charset="0"/>
              <a:sym typeface="Gill Sans"/>
            </a:endParaRPr>
          </a:p>
          <a:p>
            <a:pPr marL="442913" algn="just" defTabSz="442913">
              <a:buClr>
                <a:schemeClr val="dk1"/>
              </a:buClr>
              <a:buSzPts val="2400"/>
              <a:tabLst>
                <a:tab pos="442913" algn="l"/>
              </a:tabLst>
            </a:pPr>
            <a:endParaRPr lang="ru-RU" sz="2000" dirty="0">
              <a:latin typeface="+mn-lt"/>
              <a:ea typeface="Gill Sans"/>
              <a:cs typeface="Calibri" panose="020F0502020204030204" charset="0"/>
              <a:sym typeface="Gill Sans"/>
            </a:endParaRPr>
          </a:p>
          <a:p>
            <a:pPr marL="442913" algn="just" defTabSz="442913">
              <a:buClr>
                <a:schemeClr val="dk1"/>
              </a:buClr>
              <a:buSzPts val="2400"/>
              <a:tabLst>
                <a:tab pos="442913" algn="l"/>
              </a:tabLst>
            </a:pPr>
            <a:r>
              <a:rPr lang="ru-RU" sz="2000" dirty="0">
                <a:latin typeface="+mn-lt"/>
                <a:ea typeface="Gill Sans"/>
                <a:cs typeface="Calibri" panose="020F0502020204030204" charset="0"/>
                <a:sym typeface="Gill Sans"/>
              </a:rPr>
              <a:t>Раз в три месяца проходят обязательные встречи сотрудников проекта (координатор, психолог, администраторы)</a:t>
            </a:r>
          </a:p>
          <a:p>
            <a:pPr marL="442913" algn="just" defTabSz="442913">
              <a:buClr>
                <a:schemeClr val="dk1"/>
              </a:buClr>
              <a:buSzPts val="2400"/>
              <a:tabLst>
                <a:tab pos="442913" algn="l"/>
              </a:tabLst>
            </a:pPr>
            <a:endParaRPr lang="ru-RU" sz="2000" dirty="0">
              <a:latin typeface="+mn-lt"/>
              <a:ea typeface="Gill Sans"/>
              <a:cs typeface="Calibri" panose="020F0502020204030204" charset="0"/>
              <a:sym typeface="Gill Sans"/>
            </a:endParaRPr>
          </a:p>
          <a:p>
            <a:pPr marL="762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1800" dirty="0">
              <a:solidFill>
                <a:schemeClr val="dk1"/>
              </a:solidFill>
              <a:latin typeface="Lucida Grande CY"/>
              <a:ea typeface="Gill Sans"/>
              <a:cs typeface="Lucida Grande CY"/>
              <a:sym typeface="Gill San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9DDE8ED-BAD7-0049-B93C-279BB040B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5101" y="3728852"/>
            <a:ext cx="3597048" cy="239881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F4D7F54-9026-084F-AD0D-1B945A31A6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146" y="3728852"/>
            <a:ext cx="3598223" cy="239881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484078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Документы сотрудников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Координатор проекта</a:t>
            </a:r>
            <a:r>
              <a:rPr lang="ru-RU" altLang="ru-RU" sz="2000" dirty="0"/>
              <a:t> – отчеты по проекту, отчеты о расходовании денежных средств, журнал собраний, личные дела, журнал встреч с координатором, нужды проекта, аналитический отчет о работе с клиентками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Психолог </a:t>
            </a:r>
            <a:r>
              <a:rPr lang="ru-RU" altLang="ru-RU" sz="2000" dirty="0"/>
              <a:t>-  журнал индивидуальных консультаций и групповых занятий, диагностика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b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Юрист</a:t>
            </a:r>
            <a:r>
              <a:rPr lang="ru-RU" altLang="ru-RU" sz="2000" dirty="0"/>
              <a:t> - журнал индивидуальных консультаций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b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Администраторы - </a:t>
            </a:r>
            <a:r>
              <a:rPr lang="ru-RU" altLang="ru-RU" sz="2000" dirty="0"/>
              <a:t>журналы прихода – расхода, журнал мастер-классов, журнал передачи смены, журнал записи к врачам, нужды проекта, личные дела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b="1" dirty="0"/>
          </a:p>
          <a:p>
            <a:pPr marL="442913" algn="just">
              <a:buClr>
                <a:schemeClr val="dk1"/>
              </a:buClr>
              <a:buSzPts val="2400"/>
            </a:pPr>
            <a:r>
              <a:rPr lang="ru-RU" altLang="ru-RU" sz="2000" b="1" dirty="0"/>
              <a:t>Договоры с организациями: </a:t>
            </a:r>
            <a:r>
              <a:rPr lang="ru-RU" altLang="ru-RU" sz="2000" dirty="0"/>
              <a:t>медицинские учреждения, аптека, аренда дома, интернет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1965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Личное дело семей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Копии документов (паспорт, свидетельство о рождении, медицинский полис, медицинские документы и другие)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Заявление о приеме в ТД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Согласие на обработку персональных данных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Обязательство о неразглашении конфиденциальной информации и адреса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Правила проживания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Договор безвозмездного оказания услуг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Планы по выходу из сложной жизненной ситуации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Опись комнаты. Выдача со склада «Теплого дома»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Журналы индивидуальной психологической и юридической работы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Журнал проведения консилиумов, журнал работы с координатором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Заявления на материальную помощь, отсутствие и прочее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Журнал медицинских услуг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b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18276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Основные правила: запрещено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отказываться от исполнения дежурств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использовать матерные и оскорбительные слова и выражения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причинять физический вред себе, другим людям, детям, а также имуществу Центра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оставлять детей без присмотра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употреблять алкоголь и наркотические вещества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курить в помещениях Центра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брать чужие вещи без разрешения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отказываться от сотрудничества по разработке и реализации индивидуального плана выхода из кризиса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/>
              <a:t>Существуют санкции за нарушение правил!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b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6487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Санкции за нарушения правил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Устное замечание </a:t>
            </a:r>
            <a:r>
              <a:rPr lang="ru-RU" altLang="ru-RU" sz="2000" dirty="0"/>
              <a:t>– выносит администратор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b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Письменное замечание </a:t>
            </a:r>
            <a:r>
              <a:rPr lang="ru-RU" altLang="ru-RU" sz="2000" dirty="0"/>
              <a:t>– чаще всего выносит администратор</a:t>
            </a:r>
          </a:p>
          <a:p>
            <a:pPr indent="892175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- при однократном нарушении правила</a:t>
            </a:r>
          </a:p>
          <a:p>
            <a:pPr indent="892175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- при наличии трех устных замечаний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b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Предупреждение </a:t>
            </a:r>
            <a:r>
              <a:rPr lang="ru-RU" altLang="ru-RU" sz="2000" dirty="0"/>
              <a:t>– выносит только координатор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	- при однократном нарушении правила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	- при наличии трех письменных замечаний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ru-RU" sz="2000" b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Выселение из центра </a:t>
            </a:r>
            <a:r>
              <a:rPr lang="ru-RU" altLang="ru-RU" sz="2000" dirty="0"/>
              <a:t>в течение 7 календарных дней при наличии трех предупреждений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b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Немедленное выселение из Центра </a:t>
            </a:r>
            <a:r>
              <a:rPr lang="ru-RU" altLang="ru-RU" sz="2000" dirty="0"/>
              <a:t>– в случае выявления фактов преднамеренной угрозы жизни и здоровью людей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b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28457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Мероприятия в доме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7004627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Общее собрание – понедельник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Групповое занятие с психологом – понедельник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Планерки с администратором – ежедневно вечером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Индивидуальные психологические консультации – понедельник, вторник, четверг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Индивидуальные юридические консультации – ежемесячно</a:t>
            </a:r>
            <a:endParaRPr lang="ru-RU" sz="2000" dirty="0">
              <a:latin typeface="Arial" charset="0"/>
            </a:endParaRP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Консилиум</a:t>
            </a:r>
            <a:r>
              <a:rPr lang="ru-RU" altLang="ru-RU" sz="2000" dirty="0"/>
              <a:t> – </a:t>
            </a:r>
            <a:r>
              <a:rPr lang="ru-RU" sz="2000" dirty="0">
                <a:latin typeface="Arial" charset="0"/>
              </a:rPr>
              <a:t>раз в 1-3 месяца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>
              <a:latin typeface="Arial" charset="0"/>
            </a:endParaRP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Дежурства – ежедневно</a:t>
            </a:r>
            <a:r>
              <a:rPr lang="en" sz="2000" dirty="0">
                <a:latin typeface="Arial" charset="0"/>
              </a:rPr>
              <a:t> </a:t>
            </a:r>
            <a:endParaRPr lang="ru-RU" sz="2000" dirty="0">
              <a:latin typeface="Arial" charset="0"/>
            </a:endParaRP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Генеральная уборка – ежемесячно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>
              <a:latin typeface="Arial" charset="0"/>
            </a:endParaRP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Мастер-классы – раз в 2 месяца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>
              <a:latin typeface="Arial" charset="0"/>
            </a:endParaRP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ru-RU" sz="2000" dirty="0">
                <a:latin typeface="Arial" charset="0"/>
              </a:rPr>
              <a:t> 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b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b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4AFFB8-0639-6242-B24F-AB66F6CBE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034" y="2242207"/>
            <a:ext cx="4151696" cy="2769181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98155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700" y="384854"/>
            <a:ext cx="927281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b="1" dirty="0">
                <a:latin typeface="+mj-lt"/>
                <a:cs typeface="Lucida Grande CY"/>
                <a:sym typeface="Arial"/>
              </a:rPr>
              <a:t>Вовлечения клиенток в деятельность проекта</a:t>
            </a:r>
            <a:endParaRPr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825338" cy="2324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96925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1800" dirty="0"/>
              <a:t>Вовлечение в процесс работы над планом по выходу из трудной жизненной ситуации (индивидуальное)</a:t>
            </a:r>
          </a:p>
          <a:p>
            <a:pPr marL="796925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1800" dirty="0"/>
          </a:p>
          <a:p>
            <a:pPr marL="796925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1800" dirty="0"/>
              <a:t>Еженедельные собрания и ежедневные вечерние планерки (групповое)</a:t>
            </a:r>
          </a:p>
          <a:p>
            <a:pPr marL="796925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1800" b="1" dirty="0"/>
          </a:p>
          <a:p>
            <a:pPr marL="796925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1800" dirty="0"/>
              <a:t>Интервью непосредственно перед фактическим выездом из «Теплого дома», когда все вопросы уже решены</a:t>
            </a:r>
          </a:p>
          <a:p>
            <a:pPr marL="796925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1800" dirty="0"/>
          </a:p>
          <a:p>
            <a:pPr marL="796925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1900" dirty="0"/>
              <a:t>Клиентки сами предлагают тему группового занятия с психологом или выбирают из предложенных</a:t>
            </a:r>
          </a:p>
          <a:p>
            <a:pPr marL="796925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1900" dirty="0"/>
          </a:p>
          <a:p>
            <a:pPr marL="796925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1900" dirty="0"/>
              <a:t>В разборе всей привезенной помощи обязательно участвуют клиентки</a:t>
            </a:r>
          </a:p>
          <a:p>
            <a:pPr marL="796925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dirty="0"/>
          </a:p>
          <a:p>
            <a:pPr marL="762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1800" dirty="0">
              <a:solidFill>
                <a:schemeClr val="dk1"/>
              </a:solidFill>
              <a:latin typeface="Lucida Grande CY"/>
              <a:ea typeface="Gill Sans"/>
              <a:cs typeface="Lucida Grande CY"/>
              <a:sym typeface="Gill Sans"/>
            </a:endParaRPr>
          </a:p>
        </p:txBody>
      </p:sp>
      <p:sp>
        <p:nvSpPr>
          <p:cNvPr id="4" name="Google Shape;109;p15">
            <a:extLst>
              <a:ext uri="{FF2B5EF4-FFF2-40B4-BE49-F238E27FC236}">
                <a16:creationId xmlns:a16="http://schemas.microsoft.com/office/drawing/2014/main" id="{DA6A55BD-0D45-0A4F-B994-F4A1D51B3730}"/>
              </a:ext>
            </a:extLst>
          </p:cNvPr>
          <p:cNvSpPr/>
          <p:nvPr/>
        </p:nvSpPr>
        <p:spPr>
          <a:xfrm>
            <a:off x="754912" y="4678879"/>
            <a:ext cx="10259611" cy="1657742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2388" algn="just">
              <a:buClr>
                <a:schemeClr val="dk1"/>
              </a:buClr>
              <a:buSzPts val="2400"/>
              <a:tabLst>
                <a:tab pos="6835775" algn="l"/>
                <a:tab pos="9556750" algn="l"/>
              </a:tabLst>
            </a:pPr>
            <a:r>
              <a:rPr lang="ru-RU" altLang="ru-RU" sz="1900" b="1" dirty="0"/>
              <a:t>Все решения в проекте принимаются с участием клиенток. Это позволяет:</a:t>
            </a:r>
          </a:p>
          <a:p>
            <a:pPr marL="395288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6835775" algn="l"/>
                <a:tab pos="9556750" algn="l"/>
              </a:tabLst>
            </a:pPr>
            <a:r>
              <a:rPr lang="ru-RU" altLang="ru-RU" sz="1900" u="sng" dirty="0"/>
              <a:t>организации</a:t>
            </a:r>
            <a:r>
              <a:rPr lang="ru-RU" altLang="ru-RU" sz="1900" dirty="0"/>
              <a:t>: быть прозрачной, выстраивать безопасную среду, не решать за клиентов, избегать конфликтов</a:t>
            </a:r>
          </a:p>
          <a:p>
            <a:pPr marL="395288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6835775" algn="l"/>
                <a:tab pos="9556750" algn="l"/>
              </a:tabLst>
            </a:pPr>
            <a:r>
              <a:rPr lang="ru-RU" altLang="ru-RU" sz="1900" u="sng" dirty="0"/>
              <a:t>благополучателям</a:t>
            </a:r>
            <a:r>
              <a:rPr lang="ru-RU" altLang="ru-RU" sz="1900" dirty="0"/>
              <a:t>: участвовать в организации своей жизни, получать новый опыт взаимодействия, озвучивать свои потребности</a:t>
            </a:r>
          </a:p>
          <a:p>
            <a:pPr marL="52388" algn="just">
              <a:buClr>
                <a:schemeClr val="dk1"/>
              </a:buClr>
              <a:buSzPts val="2400"/>
              <a:tabLst>
                <a:tab pos="6835775" algn="l"/>
                <a:tab pos="9556750" algn="l"/>
              </a:tabLst>
            </a:pPr>
            <a:br>
              <a:rPr lang="ru-RU" sz="2000" dirty="0"/>
            </a:br>
            <a:endParaRPr lang="ru-RU" sz="2400" dirty="0"/>
          </a:p>
        </p:txBody>
      </p:sp>
      <p:sp>
        <p:nvSpPr>
          <p:cNvPr id="7" name="Google Shape;109;p15">
            <a:extLst>
              <a:ext uri="{FF2B5EF4-FFF2-40B4-BE49-F238E27FC236}">
                <a16:creationId xmlns:a16="http://schemas.microsoft.com/office/drawing/2014/main" id="{D57EB255-8586-1849-8C62-2205DF86EA5A}"/>
              </a:ext>
            </a:extLst>
          </p:cNvPr>
          <p:cNvSpPr/>
          <p:nvPr/>
        </p:nvSpPr>
        <p:spPr>
          <a:xfrm>
            <a:off x="754912" y="5018567"/>
            <a:ext cx="10760148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sz="1900" dirty="0">
              <a:solidFill>
                <a:schemeClr val="dk1"/>
              </a:solidFill>
              <a:latin typeface="Lucida Grande CY"/>
              <a:ea typeface="Gill Sans"/>
              <a:cs typeface="Lucida Grande CY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185347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Задачи общего собрания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Сделать деятельность проекта максимально открытой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Решить возможные конфликты и непонимания между клиентками или клиентками и сотрудниками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Сформировать список продуктов и нужд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Узнать у клиенток их актуальные потребности, мнения, настроения, мысли – обратная связь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Внести изменения в правила, режим дня, графики дежурств. И договориться об изменениях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Передать клиенткам ответственность за их жизнь и решения 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Вовлечение клиенток в деятельность проекта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b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64441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700" y="384854"/>
            <a:ext cx="820403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b="1" dirty="0">
                <a:latin typeface="+mj-lt"/>
                <a:cs typeface="Lucida Grande CY"/>
                <a:sym typeface="Arial"/>
              </a:rPr>
              <a:t>Изменения в деятельности</a:t>
            </a:r>
            <a:endParaRPr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5"/>
            <a:ext cx="9825338" cy="1196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4025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altLang="ru-RU" sz="1900" dirty="0"/>
              <a:t>В результате вовлечения клиенток в совместное решение трудностей внесли изменения в деятельность. Это позволило </a:t>
            </a:r>
            <a:r>
              <a:rPr lang="ru-RU" sz="1900" dirty="0"/>
              <a:t>уменьшить контроль со стороны сотрудников центра, упростить некоторые процессы, а также увеличить самостоятельность и ответственность клиенток</a:t>
            </a:r>
            <a:endParaRPr sz="1900" dirty="0">
              <a:solidFill>
                <a:schemeClr val="dk1"/>
              </a:solidFill>
              <a:latin typeface="Lucida Grande CY"/>
              <a:ea typeface="Gill Sans"/>
              <a:cs typeface="Lucida Grande CY"/>
              <a:sym typeface="Gill San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1046FA6-18F9-A148-BE27-E2BEEA7E2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785"/>
              </p:ext>
            </p:extLst>
          </p:nvPr>
        </p:nvGraphicFramePr>
        <p:xfrm>
          <a:off x="832539" y="2399621"/>
          <a:ext cx="10722874" cy="3937000"/>
        </p:xfrm>
        <a:graphic>
          <a:graphicData uri="http://schemas.openxmlformats.org/drawingml/2006/table">
            <a:tbl>
              <a:tblPr firstRow="1" lastCol="1" bandRow="1">
                <a:tableStyleId>{8B3AF261-D38C-489B-8C65-3574395D864F}</a:tableStyleId>
              </a:tblPr>
              <a:tblGrid>
                <a:gridCol w="5361437">
                  <a:extLst>
                    <a:ext uri="{9D8B030D-6E8A-4147-A177-3AD203B41FA5}">
                      <a16:colId xmlns:a16="http://schemas.microsoft.com/office/drawing/2014/main" val="1277946626"/>
                    </a:ext>
                  </a:extLst>
                </a:gridCol>
                <a:gridCol w="5361437">
                  <a:extLst>
                    <a:ext uri="{9D8B030D-6E8A-4147-A177-3AD203B41FA5}">
                      <a16:colId xmlns:a16="http://schemas.microsoft.com/office/drawing/2014/main" val="2698128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52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Дежурство, предполагающее присмотр за детьми друг друга (дежурная няня)</a:t>
                      </a:r>
                    </a:p>
                    <a:p>
                      <a:r>
                        <a:rPr lang="ru-RU" sz="1500" dirty="0"/>
                        <a:t>Много претензий друг к другу по поводу качества присмотра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/>
                        <a:t>Этот вид дежурства отменен</a:t>
                      </a:r>
                    </a:p>
                    <a:p>
                      <a:r>
                        <a:rPr lang="ru-RU" sz="1500" dirty="0"/>
                        <a:t>При необходимости за детьми присматривает администратор с функциями няни</a:t>
                      </a:r>
                    </a:p>
                    <a:p>
                      <a:r>
                        <a:rPr lang="ru-RU" sz="1500" dirty="0"/>
                        <a:t>Редко – присмотр за детьми друг друга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170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График дежурства в виде таблицы</a:t>
                      </a:r>
                    </a:p>
                    <a:p>
                      <a:r>
                        <a:rPr lang="ru-RU" sz="1500" dirty="0"/>
                        <a:t>Постоянные пропуски дежурств, много конфликтов между подопечными, постоянное привлечение сотрудников для решения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/>
                        <a:t>К графику дежурства добавились карточки передачи смены</a:t>
                      </a:r>
                    </a:p>
                    <a:p>
                      <a:r>
                        <a:rPr lang="ru-RU" sz="1500" dirty="0"/>
                        <a:t>Дежурства принимаются и передаются самостоятельно. Привлечение сотрудников очень редкое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57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Средства на покупку скоропортящихся продуктов у администратора </a:t>
                      </a:r>
                    </a:p>
                    <a:p>
                      <a:r>
                        <a:rPr lang="ru-RU" sz="1500" dirty="0"/>
                        <a:t>Непонимание бюджета, перерасход средств, отсутствие необходимых продуктов для приготовления 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/>
                        <a:t>Деньги выдаются подопечным раз в неделю</a:t>
                      </a:r>
                    </a:p>
                    <a:p>
                      <a:r>
                        <a:rPr lang="ru-RU" sz="1500" dirty="0"/>
                        <a:t>Формируют список продуктов самостоятельно и закупают продукты исходя из меню на неделю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713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Почти всем проживающим не подходило время завтрака</a:t>
                      </a:r>
                    </a:p>
                    <a:p>
                      <a:r>
                        <a:rPr lang="ru-RU" sz="1500" dirty="0"/>
                        <a:t>Перестали готовить завтрак, не всех это устраивало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/>
                        <a:t>Изменили время завтрака в режиме дня. После изменения состава проживающих вернули на место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837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410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Графики для семей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1" y="1035743"/>
            <a:ext cx="6090226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Режим дня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График дежурств (кухня, полы, ванная, зал, мусор двор)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График стирки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График прогулок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График мытья детских игрушек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График покупки продуктов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>
              <a:latin typeface="Arial" charset="0"/>
            </a:endParaRP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ru-RU" sz="2000" dirty="0">
                <a:latin typeface="Arial" charset="0"/>
              </a:rPr>
              <a:t> 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b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b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  <p:pic>
        <p:nvPicPr>
          <p:cNvPr id="5" name="Picture 2" descr="Z:\Еленушка\Волонтеры в помощь детям-сиротам\Мероприятия, обучения\Конференция Екатеринбург\Преза\DSC09821.JPG">
            <a:extLst>
              <a:ext uri="{FF2B5EF4-FFF2-40B4-BE49-F238E27FC236}">
                <a16:creationId xmlns:a16="http://schemas.microsoft.com/office/drawing/2014/main" id="{08C11C70-6B55-0449-B96A-C2F2E1428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020945" y="1520540"/>
            <a:ext cx="4749475" cy="3562253"/>
          </a:xfrm>
          <a:prstGeom prst="rect">
            <a:avLst/>
          </a:prstGeom>
          <a:noFill/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33402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Проект «Теплый дом»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«Теплый дом» - центр временного пребывания для мам с новорожденными детьми, которые оказались на грани отказа от собственного ребенка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b="1" dirty="0"/>
              <a:t>Цель: </a:t>
            </a:r>
            <a:r>
              <a:rPr lang="ru-RU" sz="2000" dirty="0"/>
              <a:t>восстановить способность женщин к самостоятельной жизни в роли матери (повысить уровень социальной и родительской компетентности)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С 2011 года мы помогли 128 женщинам не отказаться от 144 детей из-за отсутствия жилья, предоставив им возможность для проживания в приюте «Теплый дом». 96% детей до сих пор живут со своими мамами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Центр рассчитан на одновременное проживание 6 семей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Средний срок проживания – 6 месяцев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6826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818014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b="1" dirty="0">
                <a:latin typeface="+mj-lt"/>
                <a:cs typeface="Lucida Grande CY"/>
                <a:sym typeface="Arial"/>
              </a:rPr>
              <a:t>Необходимые для проекта ресурсы</a:t>
            </a:r>
            <a:endParaRPr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47619"/>
            <a:ext cx="9825338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14288" algn="just">
              <a:buClr>
                <a:schemeClr val="dk1"/>
              </a:buClr>
              <a:buSzPts val="2400"/>
            </a:pPr>
            <a:r>
              <a:rPr lang="ru-RU" altLang="ru-RU" sz="2100" b="1" dirty="0"/>
              <a:t>Собственные:</a:t>
            </a:r>
          </a:p>
          <a:p>
            <a:pPr marL="785813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ru-RU" altLang="ru-RU" sz="2100" dirty="0"/>
              <a:t>Специалисты, обладающие специальными знаниями и навыками</a:t>
            </a:r>
          </a:p>
          <a:p>
            <a:pPr marL="785813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ru-RU" altLang="ru-RU" sz="2100" dirty="0"/>
              <a:t>Волонтеры</a:t>
            </a:r>
          </a:p>
          <a:p>
            <a:pPr marL="785813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ru-RU" altLang="ru-RU" sz="2100" dirty="0"/>
              <a:t>Арендованный дом, интернет, телефон</a:t>
            </a:r>
          </a:p>
          <a:p>
            <a:pPr marL="785813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ru-RU" altLang="ru-RU" sz="2100" dirty="0"/>
              <a:t>Материальное обеспечение продуктами, одеждой, игрушками, предметами гигиены, лекарствами</a:t>
            </a:r>
          </a:p>
          <a:p>
            <a:pPr marL="785813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ru-RU" altLang="ru-RU" sz="2100" dirty="0"/>
              <a:t>Материальная помощь семьям</a:t>
            </a:r>
          </a:p>
          <a:p>
            <a:pPr marL="457200" indent="-14288" algn="just">
              <a:buClr>
                <a:schemeClr val="dk1"/>
              </a:buClr>
              <a:buSzPts val="2400"/>
            </a:pPr>
            <a:endParaRPr lang="ru-RU" altLang="ru-RU" sz="2100" b="1" dirty="0"/>
          </a:p>
          <a:p>
            <a:pPr marL="457200" indent="-14288" algn="just">
              <a:buClr>
                <a:schemeClr val="dk1"/>
              </a:buClr>
              <a:buSzPts val="2400"/>
            </a:pPr>
            <a:r>
              <a:rPr lang="ru-RU" altLang="ru-RU" sz="2100" b="1" dirty="0"/>
              <a:t>Внешние: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ru-RU" altLang="ru-RU" sz="2100" dirty="0"/>
              <a:t>Медицинские организации (больницы, поликлиники) и аптека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ru-RU" altLang="ru-RU" sz="2100" dirty="0"/>
              <a:t>Организации и волонтеры, оказывающие материальную помощь  проекту (продукты, бытовая химия, «выпускная» корзина)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ru-RU" sz="2100" dirty="0"/>
              <a:t>Партнерские отношения с опекой, КДН и полицией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ru-RU" sz="2100" dirty="0"/>
              <a:t>Консультанты по грудному вскармливанию, переводчик, психиатр – в зависимости от ситуации женщины</a:t>
            </a:r>
          </a:p>
          <a:p>
            <a:pPr marL="762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1800" dirty="0">
              <a:solidFill>
                <a:schemeClr val="dk1"/>
              </a:solidFill>
              <a:latin typeface="Lucida Grande CY"/>
              <a:ea typeface="Gill Sans"/>
              <a:cs typeface="Lucida Grande CY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72193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828772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b="1" dirty="0">
                <a:latin typeface="+mj-lt"/>
                <a:cs typeface="Lucida Grande CY"/>
                <a:sym typeface="Arial"/>
              </a:rPr>
              <a:t>Благополучатели – ресурсы проекта</a:t>
            </a:r>
            <a:endParaRPr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06248"/>
            <a:ext cx="9825338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14288">
              <a:buClr>
                <a:schemeClr val="dk1"/>
              </a:buClr>
              <a:buSzPts val="2400"/>
            </a:pPr>
            <a:endParaRPr lang="ru-RU" altLang="ru-RU" sz="19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endParaRPr lang="ru-RU" altLang="ru-RU" sz="1900" dirty="0"/>
          </a:p>
          <a:p>
            <a:pPr marL="762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1800" dirty="0">
              <a:solidFill>
                <a:schemeClr val="dk1"/>
              </a:solidFill>
              <a:latin typeface="Lucida Grande CY"/>
              <a:ea typeface="Gill Sans"/>
              <a:cs typeface="Lucida Grande CY"/>
              <a:sym typeface="Gill San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5187" y="1088837"/>
          <a:ext cx="9382408" cy="5140960"/>
        </p:xfrm>
        <a:graphic>
          <a:graphicData uri="http://schemas.openxmlformats.org/drawingml/2006/table">
            <a:tbl>
              <a:tblPr firstRow="1" bandRow="1">
                <a:tableStyleId>{8B3AF261-D38C-489B-8C65-3574395D864F}</a:tableStyleId>
              </a:tblPr>
              <a:tblGrid>
                <a:gridCol w="4350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1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700" dirty="0"/>
                        <a:t>Женщина</a:t>
                      </a:r>
                      <a:r>
                        <a:rPr lang="ru-RU" sz="1700" baseline="0" dirty="0"/>
                        <a:t> без регистрации в М и МО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Возможность для регистрации для оформления пособий, оплата</a:t>
                      </a:r>
                      <a:r>
                        <a:rPr lang="ru-RU" sz="1700" baseline="0" dirty="0"/>
                        <a:t> съемного жилья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/>
                        <a:t>Женщина</a:t>
                      </a:r>
                      <a:r>
                        <a:rPr lang="ru-RU" sz="1700" baseline="0" dirty="0"/>
                        <a:t> без </a:t>
                      </a:r>
                      <a:r>
                        <a:rPr lang="ru-RU" sz="1700" dirty="0"/>
                        <a:t>гражданства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Взаимодействие с посольствами, покупка билетов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/>
                        <a:t>Женщина</a:t>
                      </a:r>
                      <a:r>
                        <a:rPr lang="ru-RU" sz="1700" baseline="0" dirty="0"/>
                        <a:t> без полиса ОМС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Оплата медицинских</a:t>
                      </a:r>
                      <a:r>
                        <a:rPr lang="ru-RU" sz="1700" baseline="0" dirty="0"/>
                        <a:t> услуг маме и ребенку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/>
                        <a:t>Женщина без документов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Восстановление документов, сопровождение юристом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/>
                        <a:t>Женщина</a:t>
                      </a:r>
                      <a:r>
                        <a:rPr lang="ru-RU" sz="1700" baseline="0" dirty="0"/>
                        <a:t> с ментальными нарушениями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Наличие  психиатра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/>
                        <a:t>Женщина в состоянии ремиссии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Взаимодействие с</a:t>
                      </a:r>
                      <a:r>
                        <a:rPr lang="ru-RU" sz="1700" baseline="0" dirty="0"/>
                        <a:t> группами АА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/>
                        <a:t>Ребенок  или мама с особенностями здоровья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Наличие</a:t>
                      </a:r>
                      <a:r>
                        <a:rPr lang="ru-RU" sz="1700" baseline="0" dirty="0"/>
                        <a:t>  больницы и поликлиники, возможности приобретать лекарства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/>
                        <a:t>Женщина с плохим русским языком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Переводчик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/>
                        <a:t>Женщина</a:t>
                      </a:r>
                      <a:r>
                        <a:rPr lang="ru-RU" sz="1700" baseline="0" dirty="0"/>
                        <a:t>, пострадавшая от насилия в прошлом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Психологическая</a:t>
                      </a:r>
                      <a:r>
                        <a:rPr lang="ru-RU" sz="1700" baseline="0" dirty="0"/>
                        <a:t> р</a:t>
                      </a:r>
                      <a:r>
                        <a:rPr lang="ru-RU" sz="1700" dirty="0"/>
                        <a:t>абота с травмой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/>
                        <a:t>Женщина, заявившая об отказе в роддоме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Психологическая</a:t>
                      </a:r>
                      <a:r>
                        <a:rPr lang="ru-RU" sz="1700" baseline="0" dirty="0"/>
                        <a:t> р</a:t>
                      </a:r>
                      <a:r>
                        <a:rPr lang="ru-RU" sz="1700" dirty="0"/>
                        <a:t>абота на привязанность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683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Обеспечение проекта «Теплый дом» 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b="1" dirty="0"/>
              <a:t>Пожертвования частных и юридических лиц, гранты: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dirty="0"/>
              <a:t>Арендная плата, коммунальные платежи, зарплаты сотрудников пожертвования частных и юридических лиц, оплата интернета и телефона</a:t>
            </a:r>
            <a:endParaRPr lang="ru-RU" sz="2000" b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b="1" dirty="0"/>
              <a:t>Помощь от юридических организаций:</a:t>
            </a:r>
          </a:p>
          <a:p>
            <a:pPr marL="442913" algn="just">
              <a:buClr>
                <a:schemeClr val="dk1"/>
              </a:buClr>
              <a:buSzPts val="2400"/>
            </a:pPr>
            <a:r>
              <a:rPr lang="ru-RU" sz="2000" dirty="0"/>
              <a:t>Медицинские услуги  и лекарства для мам и детей, расходы на продукты питания (</a:t>
            </a:r>
            <a:r>
              <a:rPr lang="ru-RU" altLang="ru-RU" sz="2000" dirty="0"/>
              <a:t>банк Абсолют, «Напитки из Черноголовки»)</a:t>
            </a:r>
            <a:r>
              <a:rPr lang="ru-RU" sz="2000" dirty="0"/>
              <a:t>, средства гигиены, бытовая химия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Волонтеры</a:t>
            </a:r>
          </a:p>
          <a:p>
            <a:pPr marL="442913" algn="just">
              <a:buClr>
                <a:schemeClr val="dk1"/>
              </a:buClr>
              <a:buSzPts val="2400"/>
            </a:pPr>
            <a:r>
              <a:rPr lang="ru-RU" altLang="ru-RU" sz="2000" dirty="0"/>
              <a:t>Взрослая и детская одежда, специфичные нужды, мебель, т</a:t>
            </a:r>
            <a:r>
              <a:rPr lang="ru-RU" sz="2000" dirty="0"/>
              <a:t>ранспортные расходы (в том числе стоимость билетов для отправки на родину), плата аренды первого месяца в съемном жилье, расходы на содержание дома (в том числе ремонт), продукты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Акции в гипермаркетах «Глобус»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altLang="ru-RU" sz="2000" dirty="0"/>
              <a:t>Детское питание и бытовая химия </a:t>
            </a:r>
          </a:p>
          <a:p>
            <a:pPr marL="442912" algn="ctr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ru-RU" sz="2000" b="1" dirty="0"/>
          </a:p>
          <a:p>
            <a:pPr marL="442912" algn="ctr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altLang="ru-RU" sz="2000" b="1" dirty="0"/>
              <a:t>В формировании нужд и разборе привезенной помощи обязательно участвуют подопечные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b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14128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algn="ctr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altLang="ru-RU" sz="3200" dirty="0"/>
              <a:t>Технология работы со случаем на базе центра временного пребывания «Теплый дом»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b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A357B7-E51A-7F4C-BD49-5DA91105E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945" y="2652457"/>
            <a:ext cx="4493590" cy="299722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B2670B6-014E-674A-8CD4-3158E09CCD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4556" y="2652457"/>
            <a:ext cx="4519375" cy="299722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981104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593448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Этапы технологии ведения случая: до приюта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endParaRPr lang="ru-RU" sz="2000" dirty="0">
              <a:latin typeface="+mn-lt"/>
            </a:endParaRP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r>
              <a:rPr lang="ru-RU" sz="2000" dirty="0">
                <a:latin typeface="+mn-lt"/>
              </a:rPr>
              <a:t>Прием сигнала (</a:t>
            </a:r>
            <a:r>
              <a:rPr lang="ru-RU" sz="2000" dirty="0"/>
              <a:t>роддом, личное обращение, другие организации)</a:t>
            </a:r>
            <a:endParaRPr lang="ru-RU" sz="2000" dirty="0">
              <a:latin typeface="+mn-lt"/>
            </a:endParaRP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endParaRPr lang="ru-RU" sz="2000" dirty="0">
              <a:latin typeface="+mn-lt"/>
            </a:endParaRP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r>
              <a:rPr lang="ru-RU" sz="2000" dirty="0">
                <a:latin typeface="+mn-lt"/>
              </a:rPr>
              <a:t>Первичная работа с сигналом - анализ сигнала и принятие решения о необходимости встречи с семьей</a:t>
            </a: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endParaRPr lang="ru-RU" sz="2000" dirty="0">
              <a:latin typeface="+mn-lt"/>
            </a:endParaRP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r>
              <a:rPr lang="ru-RU" sz="2000" dirty="0">
                <a:latin typeface="+mn-lt"/>
              </a:rPr>
              <a:t>Выезд в семью специалиста, установление контакта с семьей</a:t>
            </a: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endParaRPr lang="ru-RU" sz="2000" dirty="0">
              <a:latin typeface="+mn-lt"/>
            </a:endParaRP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r>
              <a:rPr lang="ru-RU" sz="2000" dirty="0">
                <a:solidFill>
                  <a:schemeClr val="dk1"/>
                </a:solidFill>
                <a:latin typeface="+mn-lt"/>
                <a:ea typeface="Gill Sans"/>
                <a:cs typeface="Lucida Grande CY"/>
                <a:sym typeface="Gill Sans"/>
              </a:rPr>
              <a:t>Первичная оценка состояния и потребностей клиента</a:t>
            </a: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endParaRPr lang="ru-RU" sz="2000" dirty="0">
              <a:solidFill>
                <a:schemeClr val="dk1"/>
              </a:solidFill>
              <a:latin typeface="+mn-lt"/>
              <a:ea typeface="Gill Sans"/>
              <a:cs typeface="Lucida Grande CY"/>
              <a:sym typeface="Gill Sans"/>
            </a:endParaRP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r>
              <a:rPr lang="ru-RU" sz="2000" dirty="0">
                <a:latin typeface="+mn-lt"/>
              </a:rPr>
              <a:t>Составление отчета о первичном посещении</a:t>
            </a: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endParaRPr lang="ru-RU" sz="2000" dirty="0">
              <a:latin typeface="+mn-lt"/>
            </a:endParaRPr>
          </a:p>
          <a:p>
            <a:pPr marL="900112" indent="-457200" algn="just"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Принятие решения о ведении случая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3793557"/>
      </p:ext>
    </p:extLst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593448" cy="430887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spcFirstLastPara="1" tIns="0" wrap="square">
            <a:noAutofit/>
          </a:bodyPr>
          <a:lstStyle/>
          <a:p>
            <a:pPr lvl="0" marL="53022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dirty="0" lang="ru-RU" sz="3000">
                <a:latin typeface="+mj-lt"/>
                <a:cs typeface="Lucida Grande CY"/>
                <a:sym typeface="Arial"/>
              </a:rPr>
              <a:t>Этапы технологии ведения случая: в приюте</a:t>
            </a:r>
            <a:endParaRPr b="1" dirty="0" sz="300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/>
          <a:p>
            <a:pPr algn="just" marL="442912">
              <a:buClr>
                <a:schemeClr val="dk1"/>
              </a:buClr>
              <a:buSzPts val="2400"/>
              <a:tabLst>
                <a:tab algn="l" pos="9556750"/>
              </a:tabLst>
            </a:pPr>
            <a:endParaRPr dirty="0" lang="ru-RU" sz="2000">
              <a:latin charset="0" typeface="Arial"/>
            </a:endParaRPr>
          </a:p>
          <a:p>
            <a:pPr algn="just" marL="442912">
              <a:buClr>
                <a:schemeClr val="dk1"/>
              </a:buClr>
              <a:buSzPts val="2400"/>
              <a:tabLst>
                <a:tab algn="l" pos="9556750"/>
              </a:tabLst>
            </a:pPr>
            <a:endParaRPr dirty="0" lang="ru-RU" sz="2000">
              <a:latin charset="0" typeface="Arial"/>
            </a:endParaRPr>
          </a:p>
          <a:p>
            <a:pPr algn="just" marL="442912">
              <a:buClr>
                <a:schemeClr val="dk1"/>
              </a:buClr>
              <a:buSzPts val="2400"/>
              <a:tabLst>
                <a:tab algn="l" pos="9556750"/>
              </a:tabLst>
            </a:pPr>
            <a:endParaRPr dirty="0" lang="ru-RU" sz="2000">
              <a:latin charset="0" typeface="Arial"/>
            </a:endParaRPr>
          </a:p>
          <a:p>
            <a:pPr algn="just" indent="-457200" marL="900112">
              <a:buClr>
                <a:schemeClr val="dk1"/>
              </a:buClr>
              <a:buSzPts val="2400"/>
              <a:buFont typeface="+mj-lt"/>
              <a:buAutoNum startAt="7" type="arabicPeriod"/>
              <a:tabLst>
                <a:tab algn="l" pos="9556750"/>
              </a:tabLst>
            </a:pPr>
            <a:r>
              <a:rPr dirty="0" lang="ru-RU" sz="2000">
                <a:latin charset="0" typeface="Arial"/>
              </a:rPr>
              <a:t>Заселение в приют /кризисный центр</a:t>
            </a:r>
          </a:p>
          <a:p>
            <a:pPr algn="just" indent="-457200" marL="900112">
              <a:buClr>
                <a:schemeClr val="dk1"/>
              </a:buClr>
              <a:buSzPts val="2400"/>
              <a:buFont typeface="+mj-lt"/>
              <a:buAutoNum startAt="7" type="arabicPeriod"/>
              <a:tabLst>
                <a:tab algn="l" pos="9556750"/>
              </a:tabLst>
            </a:pPr>
            <a:endParaRPr dirty="0" lang="ru-RU" sz="2000">
              <a:latin charset="0" typeface="Arial"/>
            </a:endParaRPr>
          </a:p>
          <a:p>
            <a:pPr algn="just" indent="-457200" marL="900112">
              <a:buClr>
                <a:schemeClr val="dk1"/>
              </a:buClr>
              <a:buSzPts val="2400"/>
              <a:buFont typeface="+mj-lt"/>
              <a:buAutoNum startAt="7" type="arabicPeriod"/>
              <a:tabLst>
                <a:tab algn="l" pos="9556750"/>
              </a:tabLst>
            </a:pPr>
            <a:r>
              <a:rPr dirty="0" lang="ru-RU" sz="2000">
                <a:latin charset="0" typeface="Arial"/>
              </a:rPr>
              <a:t>Составление индивидуального плана работы</a:t>
            </a:r>
          </a:p>
          <a:p>
            <a:pPr algn="just" indent="-457200" marL="900112">
              <a:buClr>
                <a:schemeClr val="dk1"/>
              </a:buClr>
              <a:buSzPts val="2400"/>
              <a:buFont typeface="+mj-lt"/>
              <a:buAutoNum startAt="7" type="arabicPeriod"/>
              <a:tabLst>
                <a:tab algn="l" pos="9556750"/>
              </a:tabLst>
            </a:pPr>
            <a:endParaRPr dirty="0" lang="ru-RU" sz="2000">
              <a:latin charset="0" typeface="Arial"/>
            </a:endParaRPr>
          </a:p>
          <a:p>
            <a:pPr algn="just" indent="-457200" marL="900112">
              <a:buClr>
                <a:schemeClr val="dk1"/>
              </a:buClr>
              <a:buSzPts val="2400"/>
              <a:buFont typeface="+mj-lt"/>
              <a:buAutoNum startAt="7" type="arabicPeriod"/>
              <a:tabLst>
                <a:tab algn="l" pos="9556750"/>
              </a:tabLst>
            </a:pPr>
            <a:r>
              <a:rPr dirty="0" lang="ru-RU" sz="2000">
                <a:latin charset="0" typeface="Arial"/>
              </a:rPr>
              <a:t>Работа по плану в период проживания</a:t>
            </a:r>
          </a:p>
          <a:p>
            <a:pPr algn="just" indent="-457200" marL="900112">
              <a:buClr>
                <a:schemeClr val="dk1"/>
              </a:buClr>
              <a:buSzPts val="2400"/>
              <a:buFont typeface="+mj-lt"/>
              <a:buAutoNum startAt="7" type="arabicPeriod"/>
              <a:tabLst>
                <a:tab algn="l" pos="9556750"/>
              </a:tabLst>
            </a:pPr>
            <a:endParaRPr dirty="0" lang="ru-RU" sz="2000">
              <a:latin charset="0" typeface="Arial"/>
            </a:endParaRPr>
          </a:p>
          <a:p>
            <a:pPr algn="just" indent="-457200" marL="900112">
              <a:buClr>
                <a:schemeClr val="dk1"/>
              </a:buClr>
              <a:buSzPts val="2400"/>
              <a:buFont typeface="+mj-lt"/>
              <a:buAutoNum startAt="7" type="arabicPeriod"/>
              <a:tabLst>
                <a:tab algn="l" pos="9556750"/>
              </a:tabLst>
            </a:pPr>
            <a:r>
              <a:rPr dirty="0" lang="ru-RU" sz="2000">
                <a:latin charset="0" typeface="Arial"/>
              </a:rPr>
              <a:t>Регулярная оценка, мониторинг и пересмотр плана</a:t>
            </a:r>
          </a:p>
          <a:p>
            <a:pPr algn="just" indent="-457200" marL="900112">
              <a:buClr>
                <a:schemeClr val="dk1"/>
              </a:buClr>
              <a:buSzPts val="2400"/>
              <a:buFont typeface="+mj-lt"/>
              <a:buAutoNum startAt="7" type="arabicPeriod"/>
              <a:tabLst>
                <a:tab algn="l" pos="9556750"/>
              </a:tabLst>
            </a:pPr>
            <a:endParaRPr dirty="0" lang="ru-RU" sz="2000">
              <a:latin charset="0" typeface="Arial"/>
            </a:endParaRPr>
          </a:p>
          <a:p>
            <a:pPr algn="just" indent="-457200" marL="900112">
              <a:buClr>
                <a:schemeClr val="dk1"/>
              </a:buClr>
              <a:buSzPts val="2400"/>
              <a:buFont typeface="+mj-lt"/>
              <a:buAutoNum startAt="7" type="arabicPeriod"/>
              <a:tabLst>
                <a:tab algn="l" pos="9556750"/>
              </a:tabLst>
            </a:pPr>
            <a:r>
              <a:rPr dirty="0" lang="ru-RU" sz="2000">
                <a:latin charset="0" typeface="Arial"/>
              </a:rPr>
              <a:t>Завершение случая</a:t>
            </a:r>
          </a:p>
          <a:p>
            <a:pPr algn="just" marL="442912">
              <a:buClr>
                <a:schemeClr val="dk1"/>
              </a:buClr>
              <a:buSzPts val="2400"/>
              <a:tabLst>
                <a:tab algn="l" pos="9556750"/>
              </a:tabLst>
            </a:pPr>
            <a:endParaRPr dirty="0" lang="ru-RU" sz="2000"/>
          </a:p>
          <a:p>
            <a:pPr algn="just" marL="442912">
              <a:buClr>
                <a:schemeClr val="dk1"/>
              </a:buClr>
              <a:buSzPts val="2400"/>
              <a:tabLst>
                <a:tab algn="l" pos="9556750"/>
              </a:tabLst>
            </a:pPr>
            <a:endParaRPr dirty="0" lang="ru-RU" sz="2000"/>
          </a:p>
          <a:p>
            <a:pPr algn="just" indent="-342900" marL="785812">
              <a:buClr>
                <a:schemeClr val="dk1"/>
              </a:buClr>
              <a:buSzPts val="2400"/>
              <a:buFont charset="0" panose="020B0604020202020204" pitchFamily="34" typeface="Arial"/>
              <a:buChar char="•"/>
              <a:tabLst>
                <a:tab algn="l" pos="9556750"/>
              </a:tabLst>
            </a:pPr>
            <a:endParaRPr dirty="0" lang="ru-RU" sz="2000"/>
          </a:p>
          <a:p>
            <a:pPr algn="just" indent="-342900" marL="785812">
              <a:buClr>
                <a:schemeClr val="dk1"/>
              </a:buClr>
              <a:buSzPts val="2400"/>
              <a:buFont charset="0" panose="020B0604020202020204" pitchFamily="34" typeface="Arial"/>
              <a:buChar char="•"/>
              <a:tabLst>
                <a:tab algn="l" pos="9556750"/>
              </a:tabLst>
            </a:pPr>
            <a:endParaRPr dirty="0" lang="ru-RU" sz="2000"/>
          </a:p>
          <a:p>
            <a:pPr algn="just" indent="-14288" marL="457200">
              <a:buClr>
                <a:schemeClr val="dk1"/>
              </a:buClr>
              <a:buSzPts val="2400"/>
              <a:tabLst>
                <a:tab algn="l" pos="9556750"/>
              </a:tabLst>
            </a:pPr>
            <a:endParaRPr dirty="0" lang="ru-RU" sz="2000"/>
          </a:p>
          <a:p>
            <a:pPr algn="just" indent="-14288" marL="457200">
              <a:buClr>
                <a:schemeClr val="dk1"/>
              </a:buClr>
              <a:buSzPts val="2400"/>
              <a:tabLst>
                <a:tab algn="l" pos="9556750"/>
              </a:tabLst>
            </a:pPr>
            <a:endParaRPr dirty="0" lang="ru-RU" sz="2000"/>
          </a:p>
          <a:p>
            <a:pPr algn="just" indent="-14288" marL="457200">
              <a:buClr>
                <a:schemeClr val="dk1"/>
              </a:buClr>
              <a:buSzPts val="2400"/>
              <a:tabLst>
                <a:tab algn="l" pos="9556750"/>
              </a:tabLst>
            </a:pPr>
            <a:endParaRPr dirty="0" lang="ru-RU" sz="200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2DFC4D-3342-F646-9937-E9AC59E9BA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/>
          <a:stretch/>
        </p:blipFill>
        <p:spPr>
          <a:xfrm>
            <a:off x="7743619" y="1687589"/>
            <a:ext cx="2490358" cy="3336967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737813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7. Заселение в приют /кризисный центр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6078885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dirty="0"/>
              <a:t>Заселением в приют занимается администратор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Подготовка комнаты для новой семьи 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Обеспечение мамы и ребенка всем необходимым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Создание личного дела клиентки:</a:t>
            </a:r>
          </a:p>
          <a:p>
            <a:pPr marL="811213" indent="352425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подписание пакета документов</a:t>
            </a:r>
          </a:p>
          <a:p>
            <a:pPr marL="811213" indent="352425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копии и сканы личных документов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811F83B-932C-4242-AE8B-CEFBCA1E9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3880" y="2038307"/>
            <a:ext cx="3963169" cy="2644860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49169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Заселение в приют /кризисный центр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Противопоставление себя другим 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Конфликты с другими проживающими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Нарушение правил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Трудности в адаптации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Подозрение на УО и другие особенности клиенток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Причина: </a:t>
            </a:r>
            <a:r>
              <a:rPr lang="ru-RU" sz="2000" dirty="0"/>
              <a:t>чувство небезопасности, прошлый опыт, отсутствие в жизни клиенток помощи «просто так»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дать время, не трогать несколько дней 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объяснять правила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относится с уважением и поддержкой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создавать безопасную среду в приюте /кризисном центре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обеспечить всем необходимым</a:t>
            </a:r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980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1009221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8. Составление индивидуального плана работы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516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При составлении плана обсуждаются цель, сложная жизненная ситуация клиентки и пути выхода из нее</a:t>
            </a: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+mj-lt"/>
              <a:buAutoNum type="arabicPeriod"/>
              <a:tabLst>
                <a:tab pos="9556750" algn="l"/>
              </a:tabLst>
            </a:pPr>
            <a:r>
              <a:rPr lang="ru-RU" sz="2000" dirty="0">
                <a:solidFill>
                  <a:schemeClr val="tx1"/>
                </a:solidFill>
                <a:ea typeface="Gill Sans"/>
                <a:cs typeface="Gill Sans"/>
                <a:sym typeface="Gill Sans"/>
              </a:rPr>
              <a:t>Цель плана ч</a:t>
            </a:r>
            <a:r>
              <a:rPr lang="ru-RU" sz="2000" dirty="0">
                <a:solidFill>
                  <a:schemeClr val="dk1"/>
                </a:solidFill>
                <a:ea typeface="Gill Sans"/>
                <a:cs typeface="Gill Sans"/>
                <a:sym typeface="Gill Sans"/>
              </a:rPr>
              <a:t>аще всего «распадается» на два аспекта:</a:t>
            </a:r>
            <a:endParaRPr lang="ru-RU" sz="2000" dirty="0">
              <a:ea typeface="Gill Sans"/>
            </a:endParaRPr>
          </a:p>
          <a:p>
            <a:pPr marL="1246188" indent="-306388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olidFill>
                  <a:schemeClr val="dk1"/>
                </a:solidFill>
                <a:ea typeface="Gill Sans"/>
                <a:cs typeface="Gill Sans"/>
                <a:sym typeface="Gill Sans"/>
              </a:rPr>
              <a:t>восстановление социального статуса семьи</a:t>
            </a:r>
            <a:endParaRPr lang="ru-RU" sz="2000" dirty="0">
              <a:ea typeface="Gill Sans"/>
            </a:endParaRPr>
          </a:p>
          <a:p>
            <a:pPr marL="1246188" indent="-306388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olidFill>
                  <a:schemeClr val="dk1"/>
                </a:solidFill>
                <a:ea typeface="Gill Sans"/>
                <a:cs typeface="Gill Sans"/>
                <a:sym typeface="Gill Sans"/>
              </a:rPr>
              <a:t>развитие детско-родительских отношений, минимизация рисков для ребенка</a:t>
            </a: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+mj-lt"/>
              <a:buAutoNum type="arabicPeriod" startAt="2"/>
              <a:tabLst>
                <a:tab pos="9556750" algn="l"/>
              </a:tabLst>
            </a:pPr>
            <a:r>
              <a:rPr lang="ru-RU" sz="2000" dirty="0">
                <a:solidFill>
                  <a:schemeClr val="dk1"/>
                </a:solidFill>
                <a:ea typeface="Gill Sans"/>
                <a:cs typeface="Gill Sans"/>
                <a:sym typeface="Gill Sans"/>
              </a:rPr>
              <a:t>Составляется совместно с клиенткой с акцентом </a:t>
            </a:r>
            <a:r>
              <a:rPr lang="ru-RU" sz="2000" dirty="0">
                <a:latin typeface="Arial" charset="0"/>
              </a:rPr>
              <a:t>на его собственные силы, его ресурсы и инициативу</a:t>
            </a:r>
            <a:endParaRPr lang="ru-RU" sz="2000" dirty="0">
              <a:solidFill>
                <a:schemeClr val="dk1"/>
              </a:solidFill>
              <a:ea typeface="Gill Sans"/>
              <a:cs typeface="Gill Sans"/>
              <a:sym typeface="Gill Sans"/>
            </a:endParaRP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+mj-lt"/>
              <a:buAutoNum type="arabicPeriod" startAt="2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Составляется максимально подробно. </a:t>
            </a:r>
            <a:r>
              <a:rPr lang="ru-RU" sz="2000" dirty="0">
                <a:solidFill>
                  <a:schemeClr val="dk1"/>
                </a:solidFill>
                <a:ea typeface="Gill Sans"/>
                <a:cs typeface="Gill Sans"/>
                <a:sym typeface="Gill Sans"/>
              </a:rPr>
              <a:t>Важные вопросы плана </a:t>
            </a:r>
            <a:r>
              <a:rPr lang="ru-RU" sz="2000" b="1" dirty="0">
                <a:solidFill>
                  <a:schemeClr val="tx1"/>
                </a:solidFill>
                <a:cs typeface="Gill Sans"/>
                <a:sym typeface="Gill Sans"/>
              </a:rPr>
              <a:t>ЧТО? КАК? СКОЛЬКО? КОГДА? </a:t>
            </a:r>
            <a:r>
              <a:rPr lang="ru-RU" sz="2000" dirty="0">
                <a:solidFill>
                  <a:schemeClr val="dk1"/>
                </a:solidFill>
                <a:ea typeface="Gill Sans"/>
                <a:cs typeface="Gill Sans"/>
                <a:sym typeface="Gill Sans"/>
              </a:rPr>
              <a:t>Мы дробим на маленькие цели, чтобы человек сказал, что он может сделать что-то с вероятностью 99%</a:t>
            </a:r>
            <a:endParaRPr lang="ru-RU" sz="2000" b="1" dirty="0">
              <a:latin typeface="Arial" charset="0"/>
            </a:endParaRPr>
          </a:p>
          <a:p>
            <a:pPr marL="4763" indent="-4763" algn="ctr">
              <a:defRPr/>
            </a:pPr>
            <a:endParaRPr lang="ru-RU" sz="2000" b="1" dirty="0">
              <a:latin typeface="Arial" charset="0"/>
            </a:endParaRPr>
          </a:p>
          <a:p>
            <a:pPr marL="4763" indent="-4763" algn="ctr">
              <a:defRPr/>
            </a:pPr>
            <a:r>
              <a:rPr lang="ru-RU" sz="2000" b="1" dirty="0">
                <a:latin typeface="Arial" charset="0"/>
              </a:rPr>
              <a:t>Важно, чтобы клиентки почувствовали свою роль, ответственность в составлении и завершении плана</a:t>
            </a:r>
            <a:endParaRPr lang="ru-RU" sz="2000" dirty="0">
              <a:latin typeface="Arial" charset="0"/>
            </a:endParaRP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+mj-lt"/>
              <a:buAutoNum type="arabicPeriod" startAt="2"/>
              <a:tabLst>
                <a:tab pos="9556750" algn="l"/>
              </a:tabLst>
            </a:pPr>
            <a:endParaRPr lang="ru-RU" sz="2000" dirty="0">
              <a:solidFill>
                <a:schemeClr val="dk1"/>
              </a:solidFill>
              <a:ea typeface="Gill Sans"/>
              <a:cs typeface="Gill Sans"/>
              <a:sym typeface="Gill Sans"/>
            </a:endParaRP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81339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10443198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Составление индивидуального плана работы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  <p:sp useBgFill="1">
        <p:nvSpPr>
          <p:cNvPr id="5" name="TextBox 4">
            <a:extLst>
              <a:ext uri="{FF2B5EF4-FFF2-40B4-BE49-F238E27FC236}">
                <a16:creationId xmlns:a16="http://schemas.microsoft.com/office/drawing/2014/main" id="{58452187-877B-6D4C-B8DD-EE518C97F861}"/>
              </a:ext>
            </a:extLst>
          </p:cNvPr>
          <p:cNvSpPr txBox="1"/>
          <p:nvPr/>
        </p:nvSpPr>
        <p:spPr>
          <a:xfrm>
            <a:off x="10652166" y="783771"/>
            <a:ext cx="184731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2" name="Google Shape;116;p16">
            <a:extLst>
              <a:ext uri="{FF2B5EF4-FFF2-40B4-BE49-F238E27FC236}">
                <a16:creationId xmlns:a16="http://schemas.microsoft.com/office/drawing/2014/main" id="{D4F7FF96-58D0-5047-B2A5-07A54FA0A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3634330"/>
              </p:ext>
            </p:extLst>
          </p:nvPr>
        </p:nvGraphicFramePr>
        <p:xfrm>
          <a:off x="952500" y="1035743"/>
          <a:ext cx="10044101" cy="5145544"/>
        </p:xfrm>
        <a:graphic>
          <a:graphicData uri="http://schemas.openxmlformats.org/drawingml/2006/table">
            <a:tbl>
              <a:tblPr>
                <a:noFill/>
                <a:tableStyleId>{8B3AF261-D38C-489B-8C65-3574395D864F}</a:tableStyleId>
              </a:tblPr>
              <a:tblGrid>
                <a:gridCol w="4058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670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latin typeface="+mn-lt"/>
                          <a:cs typeface="Lucida Grande CY"/>
                        </a:rPr>
                        <a:t>Задачи</a:t>
                      </a:r>
                      <a:endParaRPr sz="1600" b="1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latin typeface="+mn-lt"/>
                          <a:cs typeface="Lucida Grande CY"/>
                        </a:rPr>
                        <a:t>Что и как нужно сделать клиенту</a:t>
                      </a:r>
                      <a:endParaRPr sz="1600" b="1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latin typeface="+mn-lt"/>
                          <a:cs typeface="Lucida Grande CY"/>
                        </a:rPr>
                        <a:t>Что и как нужно сделать специалисту</a:t>
                      </a:r>
                      <a:endParaRPr sz="1600" b="1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latin typeface="+mn-lt"/>
                          <a:cs typeface="Lucida Grande CY"/>
                        </a:rPr>
                        <a:t>Сроки</a:t>
                      </a:r>
                      <a:endParaRPr sz="1600" b="1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48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solidFill>
                            <a:schemeClr val="dk1"/>
                          </a:solidFill>
                          <a:latin typeface="+mn-lt"/>
                          <a:cs typeface="Lucida Grande CY"/>
                        </a:rPr>
                        <a:t>1. Улучшение материального положения</a:t>
                      </a: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6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solidFill>
                            <a:schemeClr val="dk1"/>
                          </a:solidFill>
                          <a:latin typeface="+mn-lt"/>
                          <a:cs typeface="Lucida Grande CY"/>
                        </a:rPr>
                        <a:t>2. Улучшение жилищно-бытовых условий</a:t>
                      </a: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6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chemeClr val="dk1"/>
                          </a:solidFill>
                          <a:latin typeface="+mn-lt"/>
                          <a:cs typeface="Lucida Grande CY"/>
                        </a:rPr>
                        <a:t>3. Решение юридических вопросов</a:t>
                      </a:r>
                      <a:endParaRPr sz="160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95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solidFill>
                            <a:schemeClr val="dk1"/>
                          </a:solidFill>
                          <a:latin typeface="+mn-lt"/>
                          <a:cs typeface="Lucida Grande CY"/>
                        </a:rPr>
                        <a:t>4. Улучшение физического и душевного состояния родителя</a:t>
                      </a: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solidFill>
                            <a:schemeClr val="dk1"/>
                          </a:solidFill>
                          <a:latin typeface="+mn-lt"/>
                          <a:cs typeface="Lucida Grande CY"/>
                        </a:rPr>
                        <a:t>5. </a:t>
                      </a:r>
                      <a:r>
                        <a:rPr lang="ru-RU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Lucida Grande CY"/>
                          <a:sym typeface="Arial"/>
                        </a:rPr>
                        <a:t>Улучшение физического и душевного состояния ребенка</a:t>
                      </a: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Lucida Grande CY"/>
                          <a:sym typeface="Arial"/>
                        </a:rPr>
                        <a:t>6. </a:t>
                      </a:r>
                      <a:r>
                        <a:rPr lang="ru-RU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Работа по выстраиванию безопасных отношений, в </a:t>
                      </a:r>
                      <a:r>
                        <a:rPr lang="ru-RU" sz="16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т.ч</a:t>
                      </a:r>
                      <a:r>
                        <a:rPr lang="ru-RU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. работа с социальным окружением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 </a:t>
                      </a: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cs typeface="Lucida Grande C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972927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08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Задачи проекта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Обеспечение условий для проживания женщин с новорожденными детьми (безопасность, питание, материальное обеспечение)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Оказание психологической помощи женщинам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Развитие детско-родительских отношений для предотвращения отказа от ребенка, профилактики жестокого и пренебрежительного обращения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Оказание юридической помощи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Оказание помощи в восстановлении связей с родными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Оказание помощи в возвращении на родину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Медицинская помощь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75958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Составление индивидуального плана работы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Формальный план (план составляется через 2 недели проживания)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</a:t>
            </a:r>
            <a:r>
              <a:rPr lang="ru-RU" sz="2000" dirty="0"/>
              <a:t>: мало информации, недоверие к сотрудникам, что-то скрывается</a:t>
            </a: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в любом случае составить план, чтобы вернуть клиентку в актуальную ситуацию, передать ответственность за жизнь, обозначить границы, начать работать на выход. План важен для последующей оценки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dirty="0"/>
              <a:t> 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Невозможно составить план</a:t>
            </a: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</a:t>
            </a:r>
            <a:r>
              <a:rPr lang="ru-RU" sz="2000" dirty="0"/>
              <a:t>: чаще всего – это не «наш» клиент</a:t>
            </a: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поддерживать по месту проживания, активизировать социальное окружение; активно работать на выход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Иногда плана просто нет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</a:t>
            </a:r>
            <a:r>
              <a:rPr lang="ru-RU" sz="2000" dirty="0"/>
              <a:t>: короткий срок проживания, языковой барьер</a:t>
            </a: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фиксация задач в работе (аналитический отчет о работе с каждой клиенткой)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70895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Почему клиентка не движется по плану?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56C9C4-CBE6-054D-8B83-14E1759EE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079" y="1512254"/>
            <a:ext cx="5537871" cy="3867268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856332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9. Работа по плану (трудности)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План составлен, но не выполняется или резко меняется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Причина: </a:t>
            </a:r>
            <a:r>
              <a:rPr lang="ru-RU" sz="2000" dirty="0">
                <a:latin typeface="Arial" charset="0"/>
              </a:rPr>
              <a:t>изменилась ситуация или открылись новые подробности жизни подопечной 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 создавать безопасную среду и быть благодарными за доверие, обучать навыкам планирования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Сопротивление плану 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Причина: </a:t>
            </a:r>
            <a:r>
              <a:rPr lang="ru-RU" sz="2000" dirty="0"/>
              <a:t>план обозначен слишком большими задачами, при составлении не учли мнение клиентки; у клиентки другая актуальная потребность, отсутствуют ресурсы 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ставить небольшие, достижимые задачи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двигаться маленькими шагами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учитывать и признавать картину мира клиентки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43486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Период проживания (трудности)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Языковой барьер 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волонтер-переводчик, перевод правил и основных документов, онлайн-приложения для перевода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Индивидуальные особенности клиенток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уважение, любопытство к другому человеку, выстроенные границы и соблюдение правил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Необходимость соблюдения большого количества правил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объяснение смысла правил, разумность правил; соблюдение баланса «как дома, но не дома»; не допускать подавления воли  своими правилами, быть гибкими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Работа с пережитым насилием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работа с травмой и психологическими последствиями травмы; </a:t>
            </a:r>
            <a:r>
              <a:rPr lang="ru-RU" sz="2000"/>
              <a:t>с осторожностью </a:t>
            </a:r>
            <a:r>
              <a:rPr lang="ru-RU" sz="2000" dirty="0"/>
              <a:t>использовать термин «созависимость»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441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Период проживания (трудности)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Отношения между сотрудниками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Помогает: 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здоровая, открытая среда, информационная открытость между сотрудниками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отсутствие особых отношений с клиентками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регулярные супервизии, встречи, совместные принятия решений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Накопление вещей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Помогает: </a:t>
            </a:r>
            <a:r>
              <a:rPr lang="ru-RU" sz="2000" dirty="0"/>
              <a:t>контроль за выдачей вещей; понимание важности накопления вещей для клиентки, работа с ресурсами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Работа с социальным окружением клиентки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Помогает: </a:t>
            </a:r>
            <a:r>
              <a:rPr lang="ru-RU" sz="2000" dirty="0"/>
              <a:t>включаться только по запросу клиентки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91422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10. Оценка, мониторинг, пересмотр плана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dirty="0"/>
              <a:t>Невозможно составить новый план и невозможно «выпустить» клиентку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Причина: </a:t>
            </a:r>
            <a:r>
              <a:rPr lang="ru-RU" sz="2000" dirty="0"/>
              <a:t>исчерпаны все варианты помощи, требуются дополнительные ресурсы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: 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признать собственное бессилие</a:t>
            </a:r>
          </a:p>
          <a:p>
            <a:pPr marL="785812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sz="2000" dirty="0"/>
              <a:t>собрать консилиум</a:t>
            </a:r>
          </a:p>
          <a:p>
            <a:pPr marL="457200" indent="-14288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b="1" dirty="0"/>
          </a:p>
          <a:p>
            <a:pPr marL="457200" indent="-14288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b="1" dirty="0"/>
              <a:t>Виды консилиумов:</a:t>
            </a:r>
          </a:p>
          <a:p>
            <a:pPr marL="900112" lvl="0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ym typeface="Gill Sans"/>
              </a:rPr>
              <a:t>Расширенный - узкий</a:t>
            </a:r>
          </a:p>
          <a:p>
            <a:pPr marL="900112" lvl="0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ym typeface="Gill Sans"/>
              </a:rPr>
              <a:t>С клиентом - без клиента</a:t>
            </a:r>
          </a:p>
          <a:p>
            <a:pPr marL="900112" lvl="0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ym typeface="Gill Sans"/>
              </a:rPr>
              <a:t>Плановый - экстренный</a:t>
            </a:r>
          </a:p>
          <a:p>
            <a:pPr marL="900112" lvl="0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ym typeface="Gill Sans"/>
              </a:rPr>
              <a:t>Очный – дистанционный</a:t>
            </a:r>
          </a:p>
          <a:p>
            <a:pPr marL="900112" lvl="0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ym typeface="Gill Sans"/>
              </a:rPr>
              <a:t>В привычном месте (приют) – в новом месте (офис)</a:t>
            </a:r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6083B4E-7050-ED4D-B3F0-2E57EA3A6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296" y="2348223"/>
            <a:ext cx="3990109" cy="2660073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089583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Задачи консилиума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ym typeface="Gill Sans"/>
              </a:rPr>
              <a:t>Наладить межведомственное взаимодействие</a:t>
            </a: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ym typeface="Gill Sans"/>
              </a:rPr>
              <a:t>Собрать мнения специалистов и клиентки</a:t>
            </a: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olidFill>
                  <a:schemeClr val="dk1"/>
                </a:solidFill>
                <a:ea typeface="Gill Sans"/>
                <a:cs typeface="Gill Sans"/>
                <a:sym typeface="Gill Sans"/>
              </a:rPr>
              <a:t>Составить план и назначить ответственных</a:t>
            </a: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Скоординировать наши действия в интересах клиентки и решения ее проблем</a:t>
            </a:r>
            <a:endParaRPr lang="ru-RU" sz="2000" dirty="0">
              <a:solidFill>
                <a:schemeClr val="dk1"/>
              </a:solidFill>
              <a:ea typeface="Gill Sans"/>
              <a:cs typeface="Gill Sans"/>
              <a:sym typeface="Gill Sans"/>
            </a:endParaRP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olidFill>
                  <a:schemeClr val="dk1"/>
                </a:solidFill>
                <a:ea typeface="Gill Sans"/>
                <a:cs typeface="Gill Sans"/>
                <a:sym typeface="Gill Sans"/>
              </a:rPr>
              <a:t>Понять возможные стратегические шаги</a:t>
            </a: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olidFill>
                  <a:schemeClr val="dk1"/>
                </a:solidFill>
                <a:ea typeface="Gill Sans"/>
                <a:cs typeface="Gill Sans"/>
                <a:sym typeface="Gill Sans"/>
              </a:rPr>
              <a:t>Увидеть наши ошибки</a:t>
            </a: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sym typeface="Gill Sans"/>
              </a:rPr>
              <a:t>Найти выход из «тупиковой» ситуации</a:t>
            </a: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Подержать клиентку и дать ей увидеть новые пути</a:t>
            </a:r>
          </a:p>
          <a:p>
            <a:pPr marL="900112" indent="-457200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Принять кардинальные решения (закрытие случая, отказ в помощи, изменение объемов и сроков помощи)</a:t>
            </a:r>
            <a:endParaRPr lang="ru-RU" sz="2000" b="1" dirty="0">
              <a:solidFill>
                <a:srgbClr val="FF0000"/>
              </a:solidFill>
              <a:ea typeface="Gill Sans"/>
              <a:cs typeface="Gill Sans"/>
              <a:sym typeface="Gill Sans"/>
            </a:endParaRPr>
          </a:p>
          <a:p>
            <a:pPr marL="442912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b="1" dirty="0">
              <a:solidFill>
                <a:srgbClr val="FF0000"/>
              </a:solidFill>
              <a:ea typeface="Gill Sans"/>
              <a:cs typeface="Gill Sans"/>
              <a:sym typeface="Gill Sans"/>
            </a:endParaRPr>
          </a:p>
          <a:p>
            <a:pPr marL="442912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b="1" dirty="0">
                <a:solidFill>
                  <a:schemeClr val="tx1"/>
                </a:solidFill>
                <a:ea typeface="Gill Sans"/>
                <a:cs typeface="Gill Sans"/>
                <a:sym typeface="Gill Sans"/>
              </a:rPr>
              <a:t>Важно: слышать и уважать клиентку, предоставить возможность высказаться, принимать собственные решения, говорить «нет»</a:t>
            </a:r>
          </a:p>
          <a:p>
            <a:pPr marL="457200" indent="-14288" algn="just"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b="1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44234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11. Завершение случая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735952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b="1" dirty="0">
                <a:latin typeface="Arial" charset="0"/>
              </a:rPr>
              <a:t>Критерии закрытия случая: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цели достигнуты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клиентка не сотрудничает, или отказывается от услуг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из-за нарушений правил невозможно помогать на базе «Теплого дома»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выявлены факты, свидетельствующие о наличии ситуаций, опасных для жизни и здоровья детей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>
              <a:latin typeface="Arial" charset="0"/>
            </a:endParaRP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b="1" dirty="0">
                <a:latin typeface="Arial" charset="0"/>
              </a:rPr>
              <a:t>Варианты помощи при выпуске: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покупка билетов до места постоянного проживания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помощь в оплате первого месяца съемного жилья 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помощь в переезде, вещевая помощь и  др.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«посылки»  - средства детской гигиены и питание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>
                <a:latin typeface="Arial" charset="0"/>
              </a:rPr>
              <a:t>выпускная корзина от партнеров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>
              <a:latin typeface="Arial" charset="0"/>
            </a:endParaRPr>
          </a:p>
          <a:p>
            <a:pPr marL="95250">
              <a:tabLst>
                <a:tab pos="441325" algn="l"/>
              </a:tabLst>
              <a:defRPr/>
            </a:pPr>
            <a:r>
              <a:rPr lang="ru-RU" sz="2000" dirty="0">
                <a:latin typeface="Arial" charset="0"/>
              </a:rPr>
              <a:t>	Составление плана действий после выхода (опционально)</a:t>
            </a:r>
          </a:p>
          <a:p>
            <a:pPr marL="95250">
              <a:tabLst>
                <a:tab pos="441325" algn="l"/>
              </a:tabLst>
              <a:defRPr/>
            </a:pPr>
            <a:r>
              <a:rPr lang="ru-RU" sz="2000" dirty="0">
                <a:latin typeface="Arial" charset="0"/>
              </a:rPr>
              <a:t>	Сопровождение после выпуска (опционально)</a:t>
            </a:r>
          </a:p>
          <a:p>
            <a:pPr marL="95250" indent="350838">
              <a:tabLst>
                <a:tab pos="441325" algn="l"/>
              </a:tabLst>
              <a:defRPr/>
            </a:pPr>
            <a:r>
              <a:rPr lang="ru-RU" sz="2000" dirty="0">
                <a:latin typeface="Arial" charset="0"/>
              </a:rPr>
              <a:t>Разговор о контрацепции</a:t>
            </a:r>
          </a:p>
          <a:p>
            <a:pPr marL="95250">
              <a:tabLst>
                <a:tab pos="441325" algn="l"/>
              </a:tabLst>
              <a:defRPr/>
            </a:pPr>
            <a:endParaRPr lang="ru-RU" sz="2000" dirty="0">
              <a:latin typeface="Arial" charset="0"/>
            </a:endParaRP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>
              <a:latin typeface="Arial" charset="0"/>
            </a:endParaRP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395051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Разговор о контрацепции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735952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Обсуждение плана действий после выхода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Обсуждение будущего состава семьи (как изменится ситуация с новыми детьми: ухудшится, улучшится, не изменится)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Повышение осознанности к появлению детей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Обсуждение физической безопасности, медицинских аспектов, возможности сказать «нет» 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Тема контрацепции связана с собственной безопасностью и пережитым опытом насилия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en-US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en-US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6890171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Завершение случая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735952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Усиление или появление конфликтов перед выездом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Причина: </a:t>
            </a:r>
            <a:r>
              <a:rPr lang="ru-RU" sz="2000" dirty="0"/>
              <a:t>усиление тревожности, конфликт, как способ разорвать отношения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озвучивание проблемы клиентке; ограничение помощи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Не решены медицинские, юридические и другие проблемы внутри приюта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Причина: </a:t>
            </a:r>
            <a:r>
              <a:rPr lang="ru-RU" sz="2000" dirty="0"/>
              <a:t>досрочный выезд из-за нарушения правил, невыносимо тяжело выполнять правила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составление плана действий, сопровождение после выезда</a:t>
            </a:r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569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Целевая аудитория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Проект принимает женщин (18+) с детьми до года, которые не имеют места для проживания с ребенком, но имеют желание сохранить ребенка в семье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Принимаются женщины, которые фактически находятся на территории Москвы или Московской области (независимо от гражданства и регистрации). О</a:t>
            </a:r>
            <a:r>
              <a:rPr lang="ru-RU" sz="2000" dirty="0"/>
              <a:t>бязательно наличие анализов на ВИЧ, сифилис, гепатит С, туберкулез, </a:t>
            </a:r>
            <a:r>
              <a:rPr lang="ru-RU" sz="2000" dirty="0" err="1"/>
              <a:t>ковид</a:t>
            </a: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dirty="0"/>
              <a:t>Ограничения к приему: </a:t>
            </a:r>
          </a:p>
          <a:p>
            <a:pPr marL="784225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altLang="ru-RU" sz="2000" dirty="0"/>
              <a:t>наличие зависимости от ПАВ в фазе </a:t>
            </a:r>
            <a:r>
              <a:rPr lang="ru-RU" altLang="ru-RU" sz="2000" u="sng" dirty="0"/>
              <a:t>активного употребления</a:t>
            </a:r>
          </a:p>
          <a:p>
            <a:pPr marL="784225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altLang="ru-RU" sz="2000" dirty="0"/>
              <a:t>риск преследования (момент ухода от агрессора)</a:t>
            </a:r>
          </a:p>
          <a:p>
            <a:pPr marL="784225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altLang="ru-RU" sz="2000" dirty="0"/>
              <a:t>факты </a:t>
            </a:r>
            <a:r>
              <a:rPr lang="ru-RU" sz="2000" dirty="0"/>
              <a:t>жестокого обращения, опасные для жизни и здоровья ребенка</a:t>
            </a:r>
          </a:p>
          <a:p>
            <a:pPr marL="784225" indent="-342900" algn="just">
              <a:buClr>
                <a:schemeClr val="dk1"/>
              </a:buClr>
              <a:buSzPts val="2400"/>
              <a:buFontTx/>
              <a:buChar char="-"/>
              <a:tabLst>
                <a:tab pos="9556750" algn="l"/>
              </a:tabLst>
            </a:pPr>
            <a:r>
              <a:rPr lang="ru-RU" altLang="ru-RU" sz="2000" dirty="0"/>
              <a:t>туберкулез в открытой форме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87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Завершение случая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735952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Совместный выезд клиенток, конфликты между ними вплоть до разъезда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Причина: </a:t>
            </a:r>
            <a:r>
              <a:rPr lang="ru-RU" sz="2000" dirty="0"/>
              <a:t>сложности в выстраивании коммуникаций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помочь договориться о сложностях, бытовых вещах перед выездом; быть открытыми для обсуждения сложностей после выезда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Случаи, связанные с небезопасностью для детей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Причина: </a:t>
            </a:r>
            <a:r>
              <a:rPr lang="ru-RU" sz="2000" dirty="0"/>
              <a:t>особенности детско-родительских отношений, невозможность изменений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i="1" dirty="0"/>
              <a:t>Помогает</a:t>
            </a:r>
            <a:r>
              <a:rPr lang="ru-RU" sz="2000" dirty="0"/>
              <a:t>: оценка рисков, привлечение компетентных органов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997290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Варианты выхода из «Теплого дома»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b="1" dirty="0"/>
              <a:t>Из 123 семей: выехавших из «Теплого дома»:</a:t>
            </a: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вернулись на родину (регионы РФ и другие страны) – 38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снимают жилье – 36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воссоединились с родственниками /социальным окружением – 17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выехали в другой приют – 12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купили жилье на мат. капитал – 5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работают с проживанием – 4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вернулись в свое жилье – 4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уехали досрочно, нет информации – 4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получили жилье, положенное от государства – 3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63203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Важные моменты в работе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735952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Не давить, не торопить к выходу из приюта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Не торопить с выходом на работу, дать время для формирования привязанности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Помогать построить реальную картину жизни, обсуждать заведомо невозможные варианты решений 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Оценивать с клиентом риски и трудности, которые могут возникнуть после выхода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Решить медицинские, юридические и др. проблемы внутри приюта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Не ждать и не требовать от клиентов результатов, которых хотим мы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en-US" sz="2000" dirty="0"/>
              <a:t>Оставить возможность обращения за помощью в случае необходимости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en-US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1816143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48657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Полезные ресурсы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735952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Карта кризисных центров и приютов </a:t>
            </a:r>
            <a:r>
              <a:rPr lang="en" altLang="en-US" sz="2000" dirty="0">
                <a:hlinkClick r:id="rId3"/>
              </a:rPr>
              <a:t>https://aistenok.org/projects/karta</a:t>
            </a:r>
            <a:endParaRPr lang="ru-RU" altLang="en-US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Центр «Анна» </a:t>
            </a:r>
            <a:r>
              <a:rPr lang="en" sz="2000" dirty="0">
                <a:hlinkClick r:id="rId4"/>
              </a:rPr>
              <a:t>https://anna-center.ru/</a:t>
            </a:r>
            <a:endParaRPr lang="ru-RU" sz="2000" dirty="0"/>
          </a:p>
          <a:p>
            <a:pPr marL="442912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dirty="0"/>
              <a:t>Всероссийский телефон доверия для женщин, пострадавших от домашнего насилия </a:t>
            </a:r>
            <a:r>
              <a:rPr lang="ru-RU" sz="2000" b="1" u="sng" dirty="0">
                <a:hlinkClick r:id="rId5"/>
              </a:rPr>
              <a:t>8 (800) 7000 600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Центр «Сестры» </a:t>
            </a:r>
            <a:r>
              <a:rPr lang="en" sz="2000" dirty="0">
                <a:hlinkClick r:id="rId6"/>
              </a:rPr>
              <a:t>https://sisters-help.ru/</a:t>
            </a: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Консорциум женских неправительственных объединений </a:t>
            </a:r>
            <a:r>
              <a:rPr lang="en" sz="2000" dirty="0">
                <a:hlinkClick r:id="rId7"/>
              </a:rPr>
              <a:t>https://wcons.net/</a:t>
            </a:r>
            <a:endParaRPr lang="ru-RU" sz="2000" dirty="0"/>
          </a:p>
          <a:p>
            <a:pPr marL="785812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ИНГО. Кризисный центр для женщин </a:t>
            </a:r>
            <a:r>
              <a:rPr lang="en" sz="2000" dirty="0">
                <a:hlinkClick r:id="rId8"/>
              </a:rPr>
              <a:t>https://crisiscenter.ru/</a:t>
            </a:r>
            <a:r>
              <a:rPr lang="ru-RU" sz="2000" dirty="0"/>
              <a:t> </a:t>
            </a:r>
          </a:p>
          <a:p>
            <a:pPr marL="785812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sz="2000" dirty="0"/>
              <a:t>Альтернатива насилию </a:t>
            </a:r>
            <a:r>
              <a:rPr lang="en" sz="2000" dirty="0">
                <a:hlinkClick r:id="rId9"/>
              </a:rPr>
              <a:t>https://altdv.ru/programs/</a:t>
            </a:r>
            <a:endParaRPr lang="ru-RU" sz="2000" dirty="0"/>
          </a:p>
          <a:p>
            <a:pPr marL="785812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342900" indent="20638"/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altLang="en-US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4950967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34"/>
          <p:cNvSpPr txBox="1">
            <a:spLocks noGrp="1"/>
          </p:cNvSpPr>
          <p:nvPr>
            <p:ph type="ctrTitle"/>
          </p:nvPr>
        </p:nvSpPr>
        <p:spPr>
          <a:xfrm>
            <a:off x="6763523" y="1064871"/>
            <a:ext cx="4572000" cy="553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altLang="ru-RU" sz="2000" dirty="0">
                <a:solidFill>
                  <a:schemeClr val="lt1"/>
                </a:solidFill>
                <a:latin typeface="+mn-lt"/>
              </a:rPr>
              <a:t>Юлия Курчанова, психолог-супервизор проекта «Теплый дом»</a:t>
            </a:r>
            <a:br>
              <a:rPr lang="ru-RU" altLang="ru-RU" sz="2000" dirty="0">
                <a:solidFill>
                  <a:schemeClr val="lt1"/>
                </a:solidFill>
                <a:latin typeface="+mn-lt"/>
              </a:rPr>
            </a:br>
            <a:r>
              <a:rPr lang="en-US" altLang="ru-RU" sz="2000" dirty="0">
                <a:solidFill>
                  <a:schemeClr val="lt1"/>
                </a:solidFill>
                <a:latin typeface="+mn-lt"/>
              </a:rPr>
              <a:t>WhatsApp 8(910) 498 57 42</a:t>
            </a:r>
            <a:br>
              <a:rPr lang="ru-RU" altLang="ru-RU" sz="2000" dirty="0">
                <a:solidFill>
                  <a:schemeClr val="lt1"/>
                </a:solidFill>
                <a:latin typeface="+mn-lt"/>
              </a:rPr>
            </a:br>
            <a:r>
              <a:rPr lang="en-US" altLang="ru-RU" sz="2000" dirty="0">
                <a:solidFill>
                  <a:schemeClr val="lt1"/>
                </a:solidFill>
                <a:latin typeface="+mn-lt"/>
              </a:rPr>
              <a:t>E-mail: ulushka-rk@ya.ru</a:t>
            </a:r>
            <a:br>
              <a:rPr lang="ru-RU" altLang="ru-RU" sz="2000" dirty="0">
                <a:solidFill>
                  <a:schemeClr val="lt1"/>
                </a:solidFill>
                <a:latin typeface="+mn-lt"/>
              </a:rPr>
            </a:br>
            <a:br>
              <a:rPr lang="ru-RU" altLang="ru-RU" sz="2000" dirty="0">
                <a:solidFill>
                  <a:schemeClr val="lt1"/>
                </a:solidFill>
                <a:latin typeface="+mn-lt"/>
              </a:rPr>
            </a:br>
            <a:r>
              <a:rPr lang="ru-RU" altLang="ru-RU" sz="2000" dirty="0">
                <a:solidFill>
                  <a:schemeClr val="lt1"/>
                </a:solidFill>
                <a:latin typeface="+mn-lt"/>
              </a:rPr>
              <a:t>Лена Андреева, координатор проекта «Теплый дом» </a:t>
            </a:r>
            <a:br>
              <a:rPr lang="ru-RU" altLang="ru-RU" sz="2000" dirty="0">
                <a:solidFill>
                  <a:schemeClr val="lt1"/>
                </a:solidFill>
                <a:latin typeface="+mn-lt"/>
              </a:rPr>
            </a:br>
            <a:r>
              <a:rPr lang="en-US" altLang="ru-RU" sz="2000" dirty="0">
                <a:solidFill>
                  <a:schemeClr val="lt1"/>
                </a:solidFill>
                <a:latin typeface="+mn-lt"/>
              </a:rPr>
              <a:t>8(915) 445-86-01 </a:t>
            </a:r>
            <a:br>
              <a:rPr lang="ru-RU" altLang="ru-RU" sz="2000" dirty="0">
                <a:solidFill>
                  <a:schemeClr val="lt1"/>
                </a:solidFill>
                <a:latin typeface="+mn-lt"/>
              </a:rPr>
            </a:br>
            <a:r>
              <a:rPr lang="en-US" altLang="ru-RU" sz="2000" dirty="0">
                <a:solidFill>
                  <a:schemeClr val="lt1"/>
                </a:solidFill>
                <a:latin typeface="+mn-lt"/>
              </a:rPr>
              <a:t>E-mail</a:t>
            </a:r>
            <a:r>
              <a:rPr lang="ru-RU" altLang="ru-RU" sz="2000" dirty="0">
                <a:solidFill>
                  <a:schemeClr val="lt1"/>
                </a:solidFill>
                <a:latin typeface="+mn-lt"/>
              </a:rPr>
              <a:t>: </a:t>
            </a:r>
            <a:r>
              <a:rPr lang="en-US" altLang="ru-RU" sz="2000" dirty="0" err="1">
                <a:solidFill>
                  <a:schemeClr val="lt1"/>
                </a:solidFill>
                <a:latin typeface="+mn-lt"/>
              </a:rPr>
              <a:t>careser@mail.ru</a:t>
            </a:r>
            <a:r>
              <a:rPr lang="en-US" altLang="ru-RU" sz="2000" dirty="0">
                <a:solidFill>
                  <a:schemeClr val="lt1"/>
                </a:solidFill>
                <a:latin typeface="+mn-lt"/>
              </a:rPr>
              <a:t> </a:t>
            </a:r>
            <a:br>
              <a:rPr lang="ru-RU" altLang="ru-RU" sz="2000" dirty="0">
                <a:solidFill>
                  <a:schemeClr val="lt1"/>
                </a:solidFill>
                <a:latin typeface="+mn-lt"/>
              </a:rPr>
            </a:br>
            <a:br>
              <a:rPr lang="ru-RU" altLang="ru-RU" sz="2000" dirty="0">
                <a:solidFill>
                  <a:schemeClr val="lt1"/>
                </a:solidFill>
                <a:latin typeface="+mn-lt"/>
              </a:rPr>
            </a:br>
            <a:r>
              <a:rPr lang="ru-RU" altLang="ru-RU" sz="2000" dirty="0" err="1">
                <a:solidFill>
                  <a:schemeClr val="lt1"/>
                </a:solidFill>
                <a:latin typeface="+mn-lt"/>
              </a:rPr>
              <a:t>Армина</a:t>
            </a:r>
            <a:r>
              <a:rPr lang="ru-RU" altLang="ru-RU" sz="2000" dirty="0">
                <a:solidFill>
                  <a:schemeClr val="lt1"/>
                </a:solidFill>
                <a:latin typeface="+mn-lt"/>
              </a:rPr>
              <a:t> Нерсесян, психолог проекта «Теплый дом»</a:t>
            </a:r>
            <a:br>
              <a:rPr lang="ru-RU" altLang="ru-RU" sz="2000" dirty="0">
                <a:solidFill>
                  <a:schemeClr val="lt1"/>
                </a:solidFill>
                <a:latin typeface="+mn-lt"/>
              </a:rPr>
            </a:br>
            <a:r>
              <a:rPr lang="ru-RU" altLang="ru-RU" sz="2000" dirty="0">
                <a:solidFill>
                  <a:schemeClr val="lt1"/>
                </a:solidFill>
                <a:latin typeface="+mn-lt"/>
              </a:rPr>
              <a:t>8(985) 442 1977</a:t>
            </a:r>
            <a:br>
              <a:rPr lang="ru-RU" altLang="ru-RU" sz="2000" dirty="0">
                <a:solidFill>
                  <a:schemeClr val="lt1"/>
                </a:solidFill>
                <a:latin typeface="+mn-lt"/>
              </a:rPr>
            </a:br>
            <a:r>
              <a:rPr lang="en-US" altLang="ru-RU" sz="2000" dirty="0">
                <a:solidFill>
                  <a:schemeClr val="lt1"/>
                </a:solidFill>
                <a:latin typeface="+mn-lt"/>
              </a:rPr>
              <a:t>E-mail</a:t>
            </a:r>
            <a:r>
              <a:rPr lang="ru-RU" altLang="ru-RU" sz="2000" dirty="0">
                <a:solidFill>
                  <a:schemeClr val="lt1"/>
                </a:solidFill>
                <a:latin typeface="+mn-lt"/>
              </a:rPr>
              <a:t>: </a:t>
            </a:r>
            <a:r>
              <a:rPr lang="de-DE" altLang="ru-RU" sz="2000" dirty="0" err="1">
                <a:solidFill>
                  <a:schemeClr val="lt1"/>
                </a:solidFill>
                <a:latin typeface="+mn-lt"/>
              </a:rPr>
              <a:t>arminan</a:t>
            </a:r>
            <a:r>
              <a:rPr lang="en-US" altLang="ru-RU" sz="2000" dirty="0">
                <a:solidFill>
                  <a:schemeClr val="lt1"/>
                </a:solidFill>
                <a:latin typeface="+mn-lt"/>
              </a:rPr>
              <a:t>@</a:t>
            </a:r>
            <a:r>
              <a:rPr lang="en-US" altLang="ru-RU" sz="2000" dirty="0" err="1">
                <a:solidFill>
                  <a:schemeClr val="lt1"/>
                </a:solidFill>
                <a:latin typeface="+mn-lt"/>
              </a:rPr>
              <a:t>yandex.ru</a:t>
            </a:r>
            <a:br>
              <a:rPr lang="ru-RU" altLang="ru-RU" sz="4800" dirty="0"/>
            </a:br>
            <a:br>
              <a:rPr lang="en" sz="4400" dirty="0"/>
            </a:br>
            <a:br>
              <a:rPr lang="ru-RU" altLang="ru-RU" sz="4400" dirty="0"/>
            </a:br>
            <a:endParaRPr sz="4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Социальный результат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4"/>
            <a:ext cx="9593448" cy="1124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dirty="0"/>
              <a:t>Мама с ребёнком проживает самостоятельно (вне социальных приютов / кризисных центров </a:t>
            </a:r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sz="2000" dirty="0"/>
              <a:t>Ребенок находится в безопасности, его базовые потребности удовлетворяются (сохранение кровной семьи)</a:t>
            </a:r>
            <a:endParaRPr sz="2000" dirty="0">
              <a:sym typeface="Gill Sans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36AC0168-A625-184A-AE12-7FC16DDD1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15126"/>
              </p:ext>
            </p:extLst>
          </p:nvPr>
        </p:nvGraphicFramePr>
        <p:xfrm>
          <a:off x="950026" y="1919903"/>
          <a:ext cx="10141530" cy="1463040"/>
        </p:xfrm>
        <a:graphic>
          <a:graphicData uri="http://schemas.openxmlformats.org/drawingml/2006/table">
            <a:tbl>
              <a:tblPr firstRow="1" bandRow="1">
                <a:tableStyleId>{8B3AF261-D38C-489B-8C65-3574395D864F}</a:tableStyleId>
              </a:tblPr>
              <a:tblGrid>
                <a:gridCol w="1690255">
                  <a:extLst>
                    <a:ext uri="{9D8B030D-6E8A-4147-A177-3AD203B41FA5}">
                      <a16:colId xmlns:a16="http://schemas.microsoft.com/office/drawing/2014/main" val="178069501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1939055624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2774487837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3462884464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728385444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2986209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Всего выпускниц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Результат для семей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Результат для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272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108 (88 %)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128 </a:t>
                      </a:r>
                      <a:r>
                        <a:rPr lang="ru-RU"/>
                        <a:t>(89 </a:t>
                      </a:r>
                      <a:r>
                        <a:rPr lang="ru-RU" dirty="0"/>
                        <a:t>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 семей и 16 детей</a:t>
                      </a:r>
                    </a:p>
                    <a:p>
                      <a:r>
                        <a:rPr lang="ru-RU" dirty="0"/>
                        <a:t>(из 15 семей и 17 детей)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семьи и 6 детей (из 4 семей и 6 детей)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семей и 10 детей (из 9 семей и 11 детей)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20825"/>
                  </a:ext>
                </a:extLst>
              </a:tr>
            </a:tbl>
          </a:graphicData>
        </a:graphic>
      </p:graphicFrame>
      <p:graphicFrame>
        <p:nvGraphicFramePr>
          <p:cNvPr id="8" name="Таблица 3">
            <a:extLst>
              <a:ext uri="{FF2B5EF4-FFF2-40B4-BE49-F238E27FC236}">
                <a16:creationId xmlns:a16="http://schemas.microsoft.com/office/drawing/2014/main" id="{3283AB1E-4DDF-F545-9E34-84039CD21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6887"/>
              </p:ext>
            </p:extLst>
          </p:nvPr>
        </p:nvGraphicFramePr>
        <p:xfrm>
          <a:off x="950026" y="4445870"/>
          <a:ext cx="10141530" cy="1463040"/>
        </p:xfrm>
        <a:graphic>
          <a:graphicData uri="http://schemas.openxmlformats.org/drawingml/2006/table">
            <a:tbl>
              <a:tblPr firstRow="1" bandRow="1">
                <a:tableStyleId>{8B3AF261-D38C-489B-8C65-3574395D864F}</a:tableStyleId>
              </a:tblPr>
              <a:tblGrid>
                <a:gridCol w="1690255">
                  <a:extLst>
                    <a:ext uri="{9D8B030D-6E8A-4147-A177-3AD203B41FA5}">
                      <a16:colId xmlns:a16="http://schemas.microsoft.com/office/drawing/2014/main" val="178069501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2665579342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2774487837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3462884464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728385444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2986209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Всего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Результат для семей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Результат для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272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116 (95 %)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138 (96 %)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 семей и 17 детей</a:t>
                      </a:r>
                    </a:p>
                    <a:p>
                      <a:r>
                        <a:rPr lang="ru-RU" dirty="0"/>
                        <a:t>(из 15 семей и 17 детей)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семьи и 6 детей (из 4 семей и 6 детей)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 семей и 11 детей (из 9 семей и 11 детей)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20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68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Пространство дома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altLang="ru-RU" sz="2000" dirty="0"/>
              <a:t>Дом находится в аренде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3A2D193-4687-CE44-91FE-1366D19EB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003" y="1626919"/>
            <a:ext cx="6088221" cy="4058813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57145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Пространство дома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altLang="ru-RU" sz="2000" dirty="0"/>
              <a:t>Имеется кухня, гостиная, кабинет администратора, 4 отдельных комнаты и 1 на две семьи, склады</a:t>
            </a:r>
            <a:endParaRPr lang="en-US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  <p:pic>
        <p:nvPicPr>
          <p:cNvPr id="4" name="Picture 3" descr="Z:\Еленушка\Волонтеры в помощь детям-сиротам\Мероприятия, обучения\Конференция Екатеринбург\Преза\576f53f055766d51fd135847ad494f8f__980x.jpg">
            <a:extLst>
              <a:ext uri="{FF2B5EF4-FFF2-40B4-BE49-F238E27FC236}">
                <a16:creationId xmlns:a16="http://schemas.microsoft.com/office/drawing/2014/main" id="{A6C37F16-BC4C-F74C-94C7-7213E0E8C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0" y="2132859"/>
            <a:ext cx="5805482" cy="326484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FDDC1BC-9E1A-6F45-89D9-30CD59B9C9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721" y="2132859"/>
            <a:ext cx="4894815" cy="3264842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79870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Пространство дома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r>
              <a:rPr lang="ru-RU" altLang="ru-RU" sz="2000" dirty="0"/>
              <a:t>Важно наличие складов для оперативного оказания помощи</a:t>
            </a:r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27B0B6-D46E-5245-873B-810F3627F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60" y="1862871"/>
            <a:ext cx="4987262" cy="34691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C92B5FD-13EE-9E4F-A2C8-EAA906CE7F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0628" y="1862871"/>
            <a:ext cx="5201125" cy="3469150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37932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93699" y="384854"/>
            <a:ext cx="90471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0225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000" b="1" dirty="0">
                <a:latin typeface="+mj-lt"/>
                <a:cs typeface="Lucida Grande CY"/>
                <a:sym typeface="Arial"/>
              </a:rPr>
              <a:t>Сотрудники проекта</a:t>
            </a:r>
            <a:endParaRPr sz="3000" b="1" dirty="0">
              <a:latin typeface="+mj-lt"/>
              <a:cs typeface="Lucida Grande CY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93700" y="1035743"/>
            <a:ext cx="9593448" cy="464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Координатор проекта</a:t>
            </a:r>
            <a:r>
              <a:rPr lang="ru-RU" altLang="ru-RU" sz="2000" dirty="0"/>
              <a:t> - общая организация и координация работы в приюте, взаимодействие с внешними организациями; составление индивидуального плана реабилитации и работа по нему; отчетность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Психолог</a:t>
            </a:r>
            <a:r>
              <a:rPr lang="ru-RU" altLang="ru-RU" sz="2000" dirty="0"/>
              <a:t> - индивидуальные консультации и групповые занятия, направленные на улучшение детско-родительских взаимоотношений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Юрист</a:t>
            </a:r>
            <a:r>
              <a:rPr lang="ru-RU" altLang="ru-RU" sz="2000" dirty="0"/>
              <a:t> - оформление документов, поездки в суд при необходимости, индивидуальные консультации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Администраторы</a:t>
            </a:r>
            <a:r>
              <a:rPr lang="ru-RU" altLang="ru-RU" sz="2000" dirty="0"/>
              <a:t> - организация хозяйственно-бытовой жизни приюта, решение конфликтов, помощь в присмотре за детьми, заселение в приют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alt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r>
              <a:rPr lang="ru-RU" altLang="ru-RU" sz="2000" b="1" dirty="0"/>
              <a:t>Волонтеры</a:t>
            </a:r>
            <a:r>
              <a:rPr lang="en-US" altLang="ru-RU" sz="2000" dirty="0"/>
              <a:t> </a:t>
            </a:r>
            <a:r>
              <a:rPr lang="ru-RU" altLang="ru-RU" sz="2000" dirty="0"/>
              <a:t>- вещевая и транспортная помощь, мастер-классы и семинары для мам</a:t>
            </a:r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42912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785812" indent="-342900" algn="just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  <a:p>
            <a:pPr marL="457200" indent="-14288" algn="just">
              <a:buClr>
                <a:schemeClr val="dk1"/>
              </a:buClr>
              <a:buSzPts val="2400"/>
              <a:tabLst>
                <a:tab pos="9556750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79104379"/>
      </p:ext>
    </p:extLst>
  </p:cSld>
  <p:clrMapOvr>
    <a:masterClrMapping/>
  </p:clrMapOvr>
</p:sld>
</file>

<file path=ppt/theme/theme1.xml><?xml version="1.0" encoding="utf-8"?>
<a:theme xmlns:a="http://schemas.openxmlformats.org/drawingml/2006/main" name="Firm Format - template_Blue">
  <a:themeElements>
    <a:clrScheme name="Charity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7E7E7"/>
      </a:accent1>
      <a:accent2>
        <a:srgbClr val="A6C622"/>
      </a:accent2>
      <a:accent3>
        <a:srgbClr val="F27F00"/>
      </a:accent3>
      <a:accent4>
        <a:srgbClr val="949494"/>
      </a:accent4>
      <a:accent5>
        <a:srgbClr val="E46A0E"/>
      </a:accent5>
      <a:accent6>
        <a:srgbClr val="808080"/>
      </a:accent6>
      <a:hlink>
        <a:srgbClr val="0065BD"/>
      </a:hlink>
      <a:folHlink>
        <a:srgbClr val="0029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3978</TotalTime>
  <Words>3116</Words>
  <Application>Microsoft Office PowerPoint</Application>
  <PresentationFormat>Произвольный</PresentationFormat>
  <Paragraphs>666</Paragraphs>
  <Slides>44</Slides>
  <Notes>44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Arial</vt:lpstr>
      <vt:lpstr>Lucida Grande CY</vt:lpstr>
      <vt:lpstr>Gill Sans</vt:lpstr>
      <vt:lpstr>Firm Format - template_Blue</vt:lpstr>
      <vt:lpstr>Центр временного пребывания для мам с новорожденными детьми «Теплый дом»</vt:lpstr>
      <vt:lpstr>Проект «Теплый дом»</vt:lpstr>
      <vt:lpstr>Задачи проекта</vt:lpstr>
      <vt:lpstr>Целевая аудитория</vt:lpstr>
      <vt:lpstr>Социальный результат</vt:lpstr>
      <vt:lpstr>Пространство дома</vt:lpstr>
      <vt:lpstr>Пространство дома</vt:lpstr>
      <vt:lpstr>Пространство дома</vt:lpstr>
      <vt:lpstr>Сотрудники проекта</vt:lpstr>
      <vt:lpstr>Обучение сотрудников проекта</vt:lpstr>
      <vt:lpstr>Документы сотрудников</vt:lpstr>
      <vt:lpstr>Личное дело семей</vt:lpstr>
      <vt:lpstr>Основные правила: запрещено</vt:lpstr>
      <vt:lpstr>Санкции за нарушения правил</vt:lpstr>
      <vt:lpstr>Мероприятия в доме</vt:lpstr>
      <vt:lpstr>Вовлечения клиенток в деятельность проекта</vt:lpstr>
      <vt:lpstr>Задачи общего собрания</vt:lpstr>
      <vt:lpstr>Изменения в деятельности</vt:lpstr>
      <vt:lpstr>Графики для семей</vt:lpstr>
      <vt:lpstr>Необходимые для проекта ресурсы</vt:lpstr>
      <vt:lpstr>Благополучатели – ресурсы проекта</vt:lpstr>
      <vt:lpstr>Обеспечение проекта «Теплый дом» </vt:lpstr>
      <vt:lpstr>Презентация PowerPoint</vt:lpstr>
      <vt:lpstr>Этапы технологии ведения случая: до приюта</vt:lpstr>
      <vt:lpstr>Этапы технологии ведения случая: в приюте</vt:lpstr>
      <vt:lpstr>7. Заселение в приют /кризисный центр</vt:lpstr>
      <vt:lpstr>Заселение в приют /кризисный центр</vt:lpstr>
      <vt:lpstr>8. Составление индивидуального плана работы</vt:lpstr>
      <vt:lpstr>Составление индивидуального плана работы</vt:lpstr>
      <vt:lpstr>Составление индивидуального плана работы</vt:lpstr>
      <vt:lpstr>Почему клиентка не движется по плану?</vt:lpstr>
      <vt:lpstr>9. Работа по плану (трудности)</vt:lpstr>
      <vt:lpstr>Период проживания (трудности)</vt:lpstr>
      <vt:lpstr>Период проживания (трудности)</vt:lpstr>
      <vt:lpstr>10. Оценка, мониторинг, пересмотр плана</vt:lpstr>
      <vt:lpstr>Задачи консилиума</vt:lpstr>
      <vt:lpstr>11. Завершение случая</vt:lpstr>
      <vt:lpstr>Разговор о контрацепции</vt:lpstr>
      <vt:lpstr>Завершение случая</vt:lpstr>
      <vt:lpstr>Завершение случая</vt:lpstr>
      <vt:lpstr>Варианты выхода из «Теплого дома»</vt:lpstr>
      <vt:lpstr>Важные моменты в работе</vt:lpstr>
      <vt:lpstr>Полезные ресурсы</vt:lpstr>
      <vt:lpstr>Юлия Курчанова, психолог-супервизор проекта «Теплый дом» WhatsApp 8(910) 498 57 42 E-mail: ulushka-rk@ya.ru  Лена Андреева, координатор проекта «Теплый дом»  8(915) 445-86-01  E-mail: careser@mail.ru   Армина Нерсесян, психолог проекта «Теплый дом» 8(985) 442 1977 E-mail: arminan@yandex.ru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и корректировка планов.  Мотивационное интервью.</dc:title>
  <dc:creator>Армина Нерсесян</dc:creator>
  <cp:lastModifiedBy>Юлия Курчанова</cp:lastModifiedBy>
  <cp:revision>222</cp:revision>
  <dcterms:modified xsi:type="dcterms:W3CDTF">2023-10-20T21:53:06Z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810372</vt:lpwstr>
  </property>
  <property fmtid="{D5CDD505-2E9C-101B-9397-08002B2CF9AE}" name="NXPowerLiteSettings" pid="3">
    <vt:lpwstr>F70005D002A000</vt:lpwstr>
  </property>
  <property fmtid="{D5CDD505-2E9C-101B-9397-08002B2CF9AE}" name="NXPowerLiteVersion" pid="4">
    <vt:lpwstr>D10.0.2</vt:lpwstr>
  </property>
</Properties>
</file>