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5" r:id="rId5"/>
    <p:sldId id="264" r:id="rId6"/>
    <p:sldId id="26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348457-3EC4-43C7-9967-19773E073829}" v="6" dt="2023-10-20T21:15:16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49D95-65EC-929D-F27E-82743B219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07C027-16AE-FA57-5601-9AA293AE2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79B32-48A0-E2BD-F806-2AB71C70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29F9C2-A7B9-3388-311E-625C2932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0ADC8-1D6A-4190-0DE3-79F738F3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9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05F88-348E-9B9E-223A-F86FA888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4DB4F1-5D64-CCF1-1451-6F64C6E30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C6ED84-C1AD-9CAD-1D55-798ED969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FBA73-4BFA-4E6F-3675-F170BC81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07198-B35A-CFF0-FC39-452E0E7A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7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1B8B28-DB96-EB6C-2A5A-EDB1C06F2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546E3C-2C01-3DC1-CB4A-6363E748D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ED770A-A6FE-758F-804C-1C626B4B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C8E231-414E-8E17-97A9-7593BF5C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02AA3-CC16-4B74-1C5E-641DFFD9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3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23B0E-4F79-B2EB-69FD-BDCA8E6D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A9132-F418-4D6B-B5C6-E6A9390DE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FD9DCD-966A-032A-D652-975A591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5279B8-ED57-2D82-E7FD-7AF3E5DF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0A03A-A7ED-A8C3-3ACC-BB0664BE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15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573A7-F0ED-0BAA-F124-79DD9E67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746E9B-BABA-7457-920E-9E11E3CF8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FC460E-5AA1-45FF-34AB-DE8E5212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C3971-7E32-C186-5C81-F0BD66B4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9A5F8-4590-257D-A08F-448F32D7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0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2CC1-75DE-B2C0-C319-B426031FC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7AAE1E-8653-8728-4ADF-697FEA2A3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0C796C-D9A4-EAC8-E795-F11AA0A7D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BEBC53-8A49-49FF-84F3-C9CB9B2C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6B9BE-3579-F5BD-81AD-41097166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E21084-A46E-4E5B-F740-BE8BD24A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6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F7CB8-D0EB-E30E-8579-04990ADBC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6759BC-1968-CA6C-1C6A-32639907C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6086FA-97EA-9169-F73C-9BA256902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5414A9-363C-C45F-3AB0-889EC8A4FA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7F083F-8F37-3D3A-21E0-AF384FFCC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7B3BDC-2B6E-E962-F587-7349BACF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6208CA-01A0-EDD5-D94C-4C7EC144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D1E1B4-17D3-053B-C256-8A6EBE40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AC07F-D2F1-9831-199A-DFAB3A083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CDE3D2-1120-83BD-E32F-2333C3A7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D2A77E-8CFF-CD2E-1FA7-A313F100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B23F88-D885-8F99-2D87-06367067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5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90632D5-8EA1-DA97-BACA-8AA66E49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661F89-02BF-3FDA-E35E-E10C84E7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19E23D-0AFD-F97E-1EDD-E817C574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1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A7AF9-4931-3A76-EF7E-0322F4A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AFA17-700A-BF3A-1688-25FDBD083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A2E5FA-9B8B-68B8-8A3B-AECCE153F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DDD8EB-91FD-C988-5BA1-A24D7867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A5809E-6BB3-C9F3-7942-71C680DC9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298B59-8831-A595-CA0B-59987F40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5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C9A8A-5D7F-D64F-A99D-8C60F504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4F3A9A-2525-2862-595B-6C57BC013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4580F3-34D1-B913-EF15-D51255387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87E1B-F6C8-258E-4716-F81B4D72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3AD8AC-C32A-53DF-BEBF-62094B12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01D12-59D1-782D-4375-89AC4E0D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8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4598C-7693-162D-083F-CC2D0480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C703B5-BC54-0D0C-4EBC-00706E036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3826F3-128D-9DBC-93A3-BE847DD23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E3CC7-945F-480E-902F-4367CCFD3073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80830-A4DC-78AF-CD76-5D89894B2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9349A0-FB85-811A-ED41-5C99AC1AD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83CC1-400F-45C3-93A6-6D2213FE2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69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D4B552-B234-F02D-6C6D-50632B32B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2F22B-87A0-5545-8C81-E4FFE9D44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4253549" cy="2685553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Amatic SC" panose="00000500000000000000" pitchFamily="2" charset="-79"/>
                <a:cs typeface="Amatic SC" panose="00000500000000000000" pitchFamily="2" charset="-79"/>
              </a:rPr>
              <a:t>профилактическая работа с семьями, где у родителей есть особенности психического здоровья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2EDA0A-CB94-062A-58C1-F5583CBD2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7600" y="4378960"/>
            <a:ext cx="4592320" cy="2182633"/>
          </a:xfrm>
          <a:noFill/>
        </p:spPr>
        <p:txBody>
          <a:bodyPr>
            <a:noAutofit/>
          </a:bodyPr>
          <a:lstStyle/>
          <a:p>
            <a:pPr algn="l"/>
            <a:r>
              <a:rPr lang="ru-RU" b="1" i="1" dirty="0">
                <a:latin typeface="+mj-lt"/>
              </a:rPr>
              <a:t>ЮЛИЯ РОБЕРТОВНА КУРЧАНОВА</a:t>
            </a:r>
          </a:p>
          <a:p>
            <a:pPr algn="l"/>
            <a:r>
              <a:rPr lang="ru-RU" sz="1800" i="1" dirty="0">
                <a:latin typeface="+mj-lt"/>
              </a:rPr>
              <a:t>Психолог, немедицинский психотерапевт, </a:t>
            </a:r>
          </a:p>
          <a:p>
            <a:pPr algn="l"/>
            <a:r>
              <a:rPr lang="ru-RU" sz="1800" i="1" dirty="0">
                <a:latin typeface="+mj-lt"/>
              </a:rPr>
              <a:t>супервизор в социальной работе</a:t>
            </a:r>
          </a:p>
          <a:p>
            <a:pPr algn="l"/>
            <a:endParaRPr lang="ru-RU" sz="1800" i="1" dirty="0">
              <a:latin typeface="+mj-lt"/>
            </a:endParaRPr>
          </a:p>
          <a:p>
            <a:pPr algn="l"/>
            <a:r>
              <a:rPr lang="ru-RU" sz="1800" b="1" dirty="0">
                <a:latin typeface="+mj-lt"/>
              </a:rPr>
              <a:t>БФ «Волонтеры в помощь детям – сиротам»</a:t>
            </a:r>
          </a:p>
        </p:txBody>
      </p:sp>
    </p:spTree>
    <p:extLst>
      <p:ext uri="{BB962C8B-B14F-4D97-AF65-F5344CB8AC3E}">
        <p14:creationId xmlns:p14="http://schemas.microsoft.com/office/powerpoint/2010/main" val="119824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B09712-A3BF-89D4-7FD0-0B0A849B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74CD1-DC92-CE8A-CEDA-E7029DAC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0" y="100965"/>
            <a:ext cx="4643120" cy="189991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matic SC" panose="00000500000000000000" pitchFamily="2" charset="-79"/>
                <a:cs typeface="Amatic SC" panose="00000500000000000000" pitchFamily="2" charset="-79"/>
              </a:rPr>
              <a:t>Ментальные (психические) особенности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5E117-AB5D-C71A-9A1E-160F62D56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0009" y="1899276"/>
            <a:ext cx="4643119" cy="4958724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+mj-lt"/>
              </a:rPr>
              <a:t>Нарушения развития ЦНС </a:t>
            </a:r>
            <a:r>
              <a:rPr lang="ru-RU" sz="2200" dirty="0">
                <a:latin typeface="+mj-lt"/>
              </a:rPr>
              <a:t>(интеллектуальные нарушения, СДВГ, РАС)</a:t>
            </a:r>
          </a:p>
          <a:p>
            <a:r>
              <a:rPr lang="ru-RU" sz="2200" b="1" dirty="0">
                <a:latin typeface="+mj-lt"/>
              </a:rPr>
              <a:t>Психические расстройства </a:t>
            </a:r>
            <a:r>
              <a:rPr lang="ru-RU" sz="2200" dirty="0">
                <a:latin typeface="+mj-lt"/>
              </a:rPr>
              <a:t>(депрессия, БАР, ПТСР, шизофрения и пр.)</a:t>
            </a:r>
          </a:p>
          <a:p>
            <a:r>
              <a:rPr lang="ru-RU" sz="2200" b="1" dirty="0">
                <a:latin typeface="+mj-lt"/>
              </a:rPr>
              <a:t>Зависимость</a:t>
            </a:r>
            <a:r>
              <a:rPr lang="ru-RU" sz="2200" dirty="0">
                <a:latin typeface="+mj-lt"/>
              </a:rPr>
              <a:t> (химическая, игровая)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>
                <a:latin typeface="+mj-lt"/>
              </a:rPr>
              <a:t>Эффективная работа основывается на взаимодействии с </a:t>
            </a:r>
            <a:r>
              <a:rPr lang="ru-RU" sz="2200" b="1" i="1" dirty="0">
                <a:latin typeface="+mj-lt"/>
              </a:rPr>
              <a:t>психиатром</a:t>
            </a:r>
            <a:r>
              <a:rPr lang="ru-RU" sz="2200" dirty="0">
                <a:latin typeface="+mj-lt"/>
              </a:rPr>
              <a:t>, понимании </a:t>
            </a:r>
            <a:r>
              <a:rPr lang="ru-RU" sz="2200" b="1" i="1" dirty="0">
                <a:latin typeface="+mj-lt"/>
              </a:rPr>
              <a:t>перспектив</a:t>
            </a:r>
            <a:r>
              <a:rPr lang="ru-RU" sz="2200" dirty="0">
                <a:latin typeface="+mj-lt"/>
              </a:rPr>
              <a:t> заболевания/состояния,                       при необходимости приверженности </a:t>
            </a:r>
            <a:r>
              <a:rPr lang="ru-RU" sz="2200" b="1" i="1" dirty="0">
                <a:latin typeface="+mj-lt"/>
              </a:rPr>
              <a:t>лечению</a:t>
            </a:r>
          </a:p>
        </p:txBody>
      </p:sp>
    </p:spTree>
    <p:extLst>
      <p:ext uri="{BB962C8B-B14F-4D97-AF65-F5344CB8AC3E}">
        <p14:creationId xmlns:p14="http://schemas.microsoft.com/office/powerpoint/2010/main" val="231032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F98F60-693B-9CD5-02B0-36461BD82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D7044-D630-A34F-8B1F-CCE8EC59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matic SC" panose="00000500000000000000" pitchFamily="2" charset="-79"/>
                <a:cs typeface="Amatic SC" panose="00000500000000000000" pitchFamily="2" charset="-79"/>
                <a:sym typeface="Helvetica"/>
              </a:rPr>
              <a:t>Важен не диагноз, а проявления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F6B91D-0DE7-7549-8EEE-C37CD0DA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3822189" cy="4876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+mj-lt"/>
              </a:rPr>
              <a:t>Готовность к </a:t>
            </a:r>
            <a:r>
              <a:rPr lang="ru-RU" sz="2200" b="1" i="1" dirty="0">
                <a:latin typeface="+mj-lt"/>
              </a:rPr>
              <a:t>изменениям</a:t>
            </a:r>
            <a:r>
              <a:rPr lang="ru-RU" sz="2200" dirty="0">
                <a:latin typeface="+mj-lt"/>
              </a:rPr>
              <a:t> клиента </a:t>
            </a:r>
          </a:p>
          <a:p>
            <a:pPr marL="0" indent="0">
              <a:buNone/>
            </a:pPr>
            <a:endParaRPr lang="ru-RU" sz="2200" dirty="0">
              <a:latin typeface="+mj-lt"/>
            </a:endParaRPr>
          </a:p>
          <a:p>
            <a:pPr marL="0" indent="0">
              <a:buNone/>
            </a:pPr>
            <a:r>
              <a:rPr lang="ru-RU" sz="2200" b="1" i="1" dirty="0">
                <a:latin typeface="+mj-lt"/>
              </a:rPr>
              <a:t>Внутренние ресурсы </a:t>
            </a:r>
            <a:r>
              <a:rPr lang="ru-RU" sz="2200" dirty="0">
                <a:latin typeface="+mj-lt"/>
              </a:rPr>
              <a:t>клиента (критичность, сохранение стабильности и пр.)</a:t>
            </a:r>
          </a:p>
          <a:p>
            <a:pPr marL="0" indent="0">
              <a:buNone/>
            </a:pPr>
            <a:endParaRPr lang="ru-RU" sz="2200" dirty="0">
              <a:latin typeface="+mj-lt"/>
            </a:endParaRPr>
          </a:p>
          <a:p>
            <a:pPr marL="0" indent="0">
              <a:buNone/>
            </a:pPr>
            <a:r>
              <a:rPr lang="ru-RU" sz="2200" dirty="0">
                <a:latin typeface="+mj-lt"/>
              </a:rPr>
              <a:t>Сохранность способности </a:t>
            </a:r>
            <a:r>
              <a:rPr lang="ru-RU" sz="2200" b="1" i="1" dirty="0">
                <a:latin typeface="+mj-lt"/>
              </a:rPr>
              <a:t>заботиться о себе</a:t>
            </a:r>
          </a:p>
          <a:p>
            <a:pPr marL="0" indent="0">
              <a:buNone/>
            </a:pPr>
            <a:endParaRPr lang="ru-RU" sz="2200" dirty="0">
              <a:latin typeface="+mj-lt"/>
            </a:endParaRPr>
          </a:p>
          <a:p>
            <a:pPr marL="0" indent="0">
              <a:buNone/>
            </a:pPr>
            <a:r>
              <a:rPr lang="ru-RU" sz="2200" dirty="0">
                <a:latin typeface="+mj-lt"/>
              </a:rPr>
              <a:t>Сохранность способности </a:t>
            </a:r>
            <a:r>
              <a:rPr lang="ru-RU" sz="2200" b="1" i="1" dirty="0">
                <a:latin typeface="+mj-lt"/>
              </a:rPr>
              <a:t>заботиться о ребенке</a:t>
            </a:r>
          </a:p>
          <a:p>
            <a:pPr marL="0" indent="0">
              <a:buNone/>
            </a:pPr>
            <a:endParaRPr lang="ru-RU" sz="1900" dirty="0"/>
          </a:p>
          <a:p>
            <a:pPr marL="0" indent="0">
              <a:buNone/>
            </a:pPr>
            <a:endParaRPr lang="ru-RU" sz="1900" dirty="0"/>
          </a:p>
          <a:p>
            <a:endParaRPr lang="ru-RU" sz="1900" dirty="0"/>
          </a:p>
          <a:p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08630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75F4EB-31E2-F03A-009A-C12BC6C4D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A7331-CC2C-B0C8-75B6-EBE019B1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matic SC" panose="00000500000000000000" pitchFamily="2" charset="-79"/>
                <a:cs typeface="Amatic SC" panose="00000500000000000000" pitchFamily="2" charset="-79"/>
              </a:rPr>
              <a:t>Маршруты помощи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6679-7676-15B9-C295-C6E07F3CD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b="1" i="1">
                <a:latin typeface="+mj-lt"/>
              </a:rPr>
              <a:t>Самостоятельное проживание </a:t>
            </a:r>
            <a:r>
              <a:rPr lang="ru-RU" sz="1700">
                <a:latin typeface="+mj-lt"/>
              </a:rPr>
              <a:t>с частичным сопровождением при высокой способности справляться</a:t>
            </a:r>
          </a:p>
          <a:p>
            <a:pPr marL="0" indent="0">
              <a:buNone/>
            </a:pPr>
            <a:endParaRPr lang="ru-RU" sz="1700">
              <a:latin typeface="+mj-lt"/>
            </a:endParaRPr>
          </a:p>
          <a:p>
            <a:pPr marL="0" indent="0">
              <a:buNone/>
            </a:pPr>
            <a:r>
              <a:rPr lang="ru-RU" sz="1700" b="1" i="1">
                <a:latin typeface="+mj-lt"/>
              </a:rPr>
              <a:t>Сопровождаемое проживание </a:t>
            </a:r>
            <a:r>
              <a:rPr lang="ru-RU" sz="1700">
                <a:latin typeface="+mj-lt"/>
              </a:rPr>
              <a:t>в центре, общине при частичной способности справляться (временно или постоянно)</a:t>
            </a:r>
          </a:p>
          <a:p>
            <a:pPr marL="0" indent="0">
              <a:buNone/>
            </a:pPr>
            <a:endParaRPr lang="ru-RU" sz="1700">
              <a:latin typeface="+mj-lt"/>
            </a:endParaRPr>
          </a:p>
          <a:p>
            <a:pPr marL="0" indent="0">
              <a:buNone/>
            </a:pPr>
            <a:r>
              <a:rPr lang="ru-RU" sz="1700" b="1" i="1">
                <a:latin typeface="+mj-lt"/>
              </a:rPr>
              <a:t>Раздельное проживание </a:t>
            </a:r>
            <a:r>
              <a:rPr lang="ru-RU" sz="1700">
                <a:latin typeface="+mj-lt"/>
              </a:rPr>
              <a:t>с ребенком при неспособности справляться (временно или постоянно)</a:t>
            </a:r>
          </a:p>
        </p:txBody>
      </p:sp>
    </p:spTree>
    <p:extLst>
      <p:ext uri="{BB962C8B-B14F-4D97-AF65-F5344CB8AC3E}">
        <p14:creationId xmlns:p14="http://schemas.microsoft.com/office/powerpoint/2010/main" val="1621096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одежда, в помещении, стена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97225BD0-3922-F8A0-E9FB-955DA940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8" r="2154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0EC64-D405-F040-BEB9-4D807EE0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matic SC" panose="00000500000000000000" pitchFamily="2" charset="-79"/>
                <a:cs typeface="Amatic SC" panose="00000500000000000000" pitchFamily="2" charset="-79"/>
              </a:rPr>
              <a:t>Фокусы в работе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55D91-7F11-4B47-B615-333710CF5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557618"/>
            <a:ext cx="4638040" cy="520894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j-lt"/>
              </a:rPr>
              <a:t>Наблюдаем за </a:t>
            </a:r>
            <a:r>
              <a:rPr lang="ru-RU" sz="2000" b="1" i="1" dirty="0">
                <a:latin typeface="+mj-lt"/>
              </a:rPr>
              <a:t>контактом</a:t>
            </a:r>
            <a:r>
              <a:rPr lang="ru-RU" sz="2000" dirty="0">
                <a:latin typeface="+mj-lt"/>
              </a:rPr>
              <a:t> с ребенком и другими людьми</a:t>
            </a:r>
          </a:p>
          <a:p>
            <a:r>
              <a:rPr lang="ru-RU" sz="2000" dirty="0">
                <a:latin typeface="+mj-lt"/>
              </a:rPr>
              <a:t>Оцениваем </a:t>
            </a:r>
            <a:r>
              <a:rPr lang="ru-RU" sz="2000" b="1" i="1" dirty="0">
                <a:latin typeface="+mj-lt"/>
              </a:rPr>
              <a:t>критичность</a:t>
            </a:r>
            <a:r>
              <a:rPr lang="ru-RU" sz="2000" dirty="0">
                <a:latin typeface="+mj-lt"/>
              </a:rPr>
              <a:t> к проявлениям заболевания </a:t>
            </a:r>
          </a:p>
          <a:p>
            <a:r>
              <a:rPr lang="ru-RU" sz="2000" dirty="0">
                <a:latin typeface="+mj-lt"/>
              </a:rPr>
              <a:t>Оцениваем влияние заболевания на </a:t>
            </a:r>
            <a:r>
              <a:rPr lang="ru-RU" sz="2000" b="1" i="1" dirty="0">
                <a:latin typeface="+mj-lt"/>
              </a:rPr>
              <a:t>жизнь и родительство</a:t>
            </a:r>
            <a:r>
              <a:rPr lang="ru-RU" sz="2000" dirty="0">
                <a:latin typeface="+mj-lt"/>
              </a:rPr>
              <a:t>. Помним про потребности и интересы ребенка.</a:t>
            </a:r>
          </a:p>
          <a:p>
            <a:r>
              <a:rPr lang="ru-RU" sz="2000" dirty="0">
                <a:latin typeface="+mj-lt"/>
              </a:rPr>
              <a:t>Оцениваем возможности</a:t>
            </a:r>
            <a:r>
              <a:rPr lang="ru-RU" sz="2000" b="1" i="1" dirty="0">
                <a:latin typeface="+mj-lt"/>
              </a:rPr>
              <a:t> окружения </a:t>
            </a:r>
            <a:r>
              <a:rPr lang="ru-RU" sz="2000" dirty="0">
                <a:latin typeface="+mj-lt"/>
              </a:rPr>
              <a:t>в компенсации рисков клиента (семья, друзья)</a:t>
            </a:r>
          </a:p>
          <a:p>
            <a:r>
              <a:rPr lang="ru-RU" sz="2000" dirty="0">
                <a:latin typeface="+mj-lt"/>
              </a:rPr>
              <a:t>Оцениваем возможности </a:t>
            </a:r>
            <a:r>
              <a:rPr lang="ru-RU" sz="2000" b="1" i="1" dirty="0">
                <a:latin typeface="+mj-lt"/>
              </a:rPr>
              <a:t>среды</a:t>
            </a:r>
            <a:r>
              <a:rPr lang="ru-RU" sz="2000" dirty="0">
                <a:latin typeface="+mj-lt"/>
              </a:rPr>
              <a:t> в реабилитации сложностей клиента (необходимые врачи, реабилитационные центры, сервисы для ребенка и пр.)</a:t>
            </a:r>
          </a:p>
        </p:txBody>
      </p:sp>
    </p:spTree>
    <p:extLst>
      <p:ext uri="{BB962C8B-B14F-4D97-AF65-F5344CB8AC3E}">
        <p14:creationId xmlns:p14="http://schemas.microsoft.com/office/powerpoint/2010/main" val="182148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98DA34F-210B-F318-2AC6-36A5CE70E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4523"/>
            <a:ext cx="4974771" cy="854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i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Психолог, немедицинский психотерапевт, супервизор в социальной сфере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D80695C-94E9-5C74-6BCF-5A75823D8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012231"/>
            <a:ext cx="5979160" cy="972009"/>
          </a:xfrm>
        </p:spPr>
        <p:txBody>
          <a:bodyPr>
            <a:noAutofit/>
          </a:bodyPr>
          <a:lstStyle/>
          <a:p>
            <a:pPr marL="0" indent="0">
              <a:buSzPct val="50000"/>
              <a:buNone/>
            </a:pPr>
            <a:r>
              <a:rPr lang="ru-RU" sz="2400" dirty="0">
                <a:solidFill>
                  <a:srgbClr val="47544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БФ «Волонтеры в помощь детям – сиротам»</a:t>
            </a:r>
          </a:p>
          <a:p>
            <a:pPr marL="0" indent="0">
              <a:buSzPct val="50000"/>
              <a:buNone/>
            </a:pPr>
            <a:r>
              <a:rPr lang="en-US" sz="2400" dirty="0">
                <a:solidFill>
                  <a:srgbClr val="47544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https://otkazniki.ru</a:t>
            </a:r>
            <a:endParaRPr lang="ru-RU" sz="2400" dirty="0">
              <a:solidFill>
                <a:srgbClr val="475442"/>
              </a:solidFill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82F5C-A57C-5A5B-631F-6B7C76346ED7}"/>
              </a:ext>
            </a:extLst>
          </p:cNvPr>
          <p:cNvSpPr txBox="1"/>
          <p:nvPr/>
        </p:nvSpPr>
        <p:spPr>
          <a:xfrm>
            <a:off x="1491061" y="3278769"/>
            <a:ext cx="3228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75442"/>
                </a:solidFill>
                <a:ea typeface="Lato Semibold" panose="020F0502020204030203" pitchFamily="34" charset="0"/>
                <a:cs typeface="Lato Semibold" panose="020F0502020204030203" pitchFamily="34" charset="0"/>
              </a:rPr>
              <a:t>+7 910 498 57 42</a:t>
            </a:r>
            <a:endParaRPr lang="ru-RU" sz="2000" dirty="0">
              <a:solidFill>
                <a:srgbClr val="475442"/>
              </a:solidFill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AF3CDC4-3D19-7F06-2122-8747F6650DFF}"/>
              </a:ext>
            </a:extLst>
          </p:cNvPr>
          <p:cNvSpPr txBox="1">
            <a:spLocks/>
          </p:cNvSpPr>
          <p:nvPr/>
        </p:nvSpPr>
        <p:spPr>
          <a:xfrm>
            <a:off x="838200" y="7903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47544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КУРЧАНОВА</a:t>
            </a:r>
          </a:p>
          <a:p>
            <a:r>
              <a:rPr lang="ru-RU" dirty="0">
                <a:solidFill>
                  <a:srgbClr val="47544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Юлия Робертовна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60EC01-EB42-74D3-A0AD-9B2A47B09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44" y="3278769"/>
            <a:ext cx="399237" cy="400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997EA-0F0B-680B-5F96-165F047DA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13050"/>
          <a:stretch/>
        </p:blipFill>
        <p:spPr>
          <a:xfrm>
            <a:off x="7762616" y="882273"/>
            <a:ext cx="3100882" cy="3100882"/>
          </a:xfrm>
          <a:prstGeom prst="ellipse">
            <a:avLst/>
          </a:prstGeom>
        </p:spPr>
      </p:pic>
      <p:pic>
        <p:nvPicPr>
          <p:cNvPr id="2" name="Google Shape;298;p25">
            <a:extLst>
              <a:ext uri="{FF2B5EF4-FFF2-40B4-BE49-F238E27FC236}">
                <a16:creationId xmlns:a16="http://schemas.microsoft.com/office/drawing/2014/main" id="{C78736B9-317A-9F5A-1239-B0555382AFB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472237" y="4856480"/>
            <a:ext cx="3391261" cy="1119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646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250</Words>
  <Application>Microsoft Office PowerPoint</Application>
  <PresentationFormat>Широкоэкранный</PresentationFormat>
  <Paragraphs>40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Amatic SC</vt:lpstr>
      <vt:lpstr>Arial</vt:lpstr>
      <vt:lpstr>Calibri</vt:lpstr>
      <vt:lpstr>Calibri Light</vt:lpstr>
      <vt:lpstr>Тема Office</vt:lpstr>
      <vt:lpstr>профилактическая работа с семьями, где у родителей есть особенности психического здоровья</vt:lpstr>
      <vt:lpstr>Ментальные (психические) особенности</vt:lpstr>
      <vt:lpstr>Важен не диагноз, а проявления</vt:lpstr>
      <vt:lpstr>Маршруты помощи</vt:lpstr>
      <vt:lpstr>Фокусы в работе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Профилактическая работа с семьями, где у родителей есть особенности психического здоровья</dc:title>
  <dc:creator>Юлия Курчанова</dc:creator>
  <cp:lastModifiedBy>Юлия Курчанова</cp:lastModifiedBy>
  <cp:revision>2</cp:revision>
  <dcterms:created xsi:type="dcterms:W3CDTF">2023-10-20T19:41:23Z</dcterms:created>
  <dcterms:modified xsi:type="dcterms:W3CDTF">2023-10-20T21:24:21Z</dcterms:modified>
</cp:coreProperties>
</file>