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88" r:id="rId3"/>
    <p:sldId id="296" r:id="rId4"/>
    <p:sldId id="287" r:id="rId5"/>
    <p:sldId id="290" r:id="rId6"/>
    <p:sldId id="291" r:id="rId7"/>
    <p:sldId id="258" r:id="rId8"/>
    <p:sldId id="259" r:id="rId9"/>
    <p:sldId id="262" r:id="rId10"/>
    <p:sldId id="263" r:id="rId11"/>
    <p:sldId id="274" r:id="rId12"/>
    <p:sldId id="273" r:id="rId13"/>
    <p:sldId id="260" r:id="rId14"/>
    <p:sldId id="276" r:id="rId15"/>
    <p:sldId id="277" r:id="rId16"/>
    <p:sldId id="299" r:id="rId17"/>
    <p:sldId id="298" r:id="rId18"/>
    <p:sldId id="300" r:id="rId19"/>
    <p:sldId id="267" r:id="rId20"/>
    <p:sldId id="270" r:id="rId21"/>
    <p:sldId id="281" r:id="rId22"/>
    <p:sldId id="29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10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1C7672-B874-4C17-BFA8-7EE144F62F18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A3BAD3-31AA-4BED-AB39-A596EDD42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8544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FD54AB-9901-48AC-826F-26C2BCE5867F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54F1B4-72F6-4856-868D-16718D028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265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4F1B4-72F6-4856-868D-16718D028A6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42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C4E39-8C57-4C97-AAE8-555D97F54A7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430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C4E39-8C57-4C97-AAE8-555D97F54A78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840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C4E39-8C57-4C97-AAE8-555D97F54A78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969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4F1B4-72F6-4856-868D-16718D028A68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132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02C44-418B-4973-9222-D5F532AC02EE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B87D-9E71-4B7E-BBB1-0F7392ECD8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02C44-418B-4973-9222-D5F532AC02EE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B87D-9E71-4B7E-BBB1-0F7392ECD8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02C44-418B-4973-9222-D5F532AC02EE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B87D-9E71-4B7E-BBB1-0F7392ECD8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02C44-418B-4973-9222-D5F532AC02EE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B87D-9E71-4B7E-BBB1-0F7392ECD8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02C44-418B-4973-9222-D5F532AC02EE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B87D-9E71-4B7E-BBB1-0F7392ECD8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02C44-418B-4973-9222-D5F532AC02EE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B87D-9E71-4B7E-BBB1-0F7392ECD8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02C44-418B-4973-9222-D5F532AC02EE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B87D-9E71-4B7E-BBB1-0F7392ECD8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02C44-418B-4973-9222-D5F532AC02EE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B87D-9E71-4B7E-BBB1-0F7392ECD8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02C44-418B-4973-9222-D5F532AC02EE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B87D-9E71-4B7E-BBB1-0F7392ECD8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02C44-418B-4973-9222-D5F532AC02EE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B87D-9E71-4B7E-BBB1-0F7392ECD8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02C44-418B-4973-9222-D5F532AC02EE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B87D-9E71-4B7E-BBB1-0F7392ECD8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02C44-418B-4973-9222-D5F532AC02EE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2B87D-9E71-4B7E-BBB1-0F7392ECD84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stenok.org/" TargetMode="External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hyperlink" Target="mailto:E-mailOsipova-alla@mail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istenok.org/media/uploads/2021/06/15/2.pdf" TargetMode="External"/><Relationship Id="rId2" Type="http://schemas.openxmlformats.org/officeDocument/2006/relationships/hyperlink" Target="https://aistenok.org/media/uploads/2017/09/29/2.pdf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7807" y="2060848"/>
            <a:ext cx="7772400" cy="2428893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Социальный портрет 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женщин, находящихся в трудной жизненной ситуации, обращающихся в кризисные центры.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Потребности 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услугах. </a:t>
            </a:r>
            <a:br>
              <a:rPr lang="ru-RU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88640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Межрегиональная общественная организация по содействию семьям с детьми в трудной жизненной ситуации «Аистенок»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941168"/>
            <a:ext cx="1361043" cy="1226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55776" y="630932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 октября 2023 г. 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Отношения с партнерами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322" y="1628800"/>
            <a:ext cx="5726165" cy="396044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ru-RU" sz="2000" dirty="0">
                <a:solidFill>
                  <a:srgbClr val="002060"/>
                </a:solidFill>
              </a:rPr>
              <a:t>Треть опрошенных (</a:t>
            </a:r>
            <a:r>
              <a:rPr lang="ru-RU" sz="2000" b="1" dirty="0">
                <a:solidFill>
                  <a:srgbClr val="002060"/>
                </a:solidFill>
              </a:rPr>
              <a:t>31,9%</a:t>
            </a:r>
            <a:r>
              <a:rPr lang="ru-RU" sz="2000" dirty="0">
                <a:solidFill>
                  <a:srgbClr val="002060"/>
                </a:solidFill>
              </a:rPr>
              <a:t>) указали, что в результате рождения ребенка партнер от них ушел. </a:t>
            </a:r>
            <a:endParaRPr lang="ru-RU" sz="2000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ru-RU" sz="2000" dirty="0" smtClean="0">
                <a:solidFill>
                  <a:srgbClr val="002060"/>
                </a:solidFill>
              </a:rPr>
              <a:t>Сообщили</a:t>
            </a:r>
            <a:r>
              <a:rPr lang="ru-RU" sz="2000" dirty="0">
                <a:solidFill>
                  <a:srgbClr val="002060"/>
                </a:solidFill>
              </a:rPr>
              <a:t>, что их партнеры обрадовались и выразили готовность помогать будущему сыну или дочери </a:t>
            </a:r>
            <a:r>
              <a:rPr lang="ru-RU" sz="2000" dirty="0" smtClean="0">
                <a:solidFill>
                  <a:srgbClr val="002060"/>
                </a:solidFill>
              </a:rPr>
              <a:t>четверть </a:t>
            </a:r>
            <a:r>
              <a:rPr lang="ru-RU" sz="2000" dirty="0">
                <a:solidFill>
                  <a:srgbClr val="002060"/>
                </a:solidFill>
              </a:rPr>
              <a:t>(</a:t>
            </a:r>
            <a:r>
              <a:rPr lang="ru-RU" sz="2000" b="1" dirty="0">
                <a:solidFill>
                  <a:srgbClr val="002060"/>
                </a:solidFill>
              </a:rPr>
              <a:t>23,7%</a:t>
            </a:r>
            <a:r>
              <a:rPr lang="ru-RU" sz="2000" dirty="0">
                <a:solidFill>
                  <a:srgbClr val="002060"/>
                </a:solidFill>
              </a:rPr>
              <a:t>) опрошенных. 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ru-RU" sz="2000" dirty="0">
                <a:solidFill>
                  <a:srgbClr val="002060"/>
                </a:solidFill>
              </a:rPr>
              <a:t>В результате рождения ребенка оценки отношений с партнерами смещались в сторону негативных даже в том случае, если партнера удавалось сохранить. </a:t>
            </a:r>
            <a:endParaRPr lang="ru-RU" sz="2000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ru-RU" sz="2000" dirty="0" smtClean="0">
                <a:solidFill>
                  <a:srgbClr val="002060"/>
                </a:solidFill>
              </a:rPr>
              <a:t>Особенно </a:t>
            </a:r>
            <a:r>
              <a:rPr lang="ru-RU" sz="2000" dirty="0">
                <a:solidFill>
                  <a:srgbClr val="002060"/>
                </a:solidFill>
              </a:rPr>
              <a:t>стремительное ухудшение вплоть до полного развала отношений были зафиксировано в группе воспитанниц детских домов. 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785" y="404664"/>
            <a:ext cx="791642" cy="71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E:\7-9 декабря\фотограф\IMG_41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420888"/>
            <a:ext cx="313081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Материальная поддержка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5458" y="1628800"/>
            <a:ext cx="5070638" cy="319695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ru-RU" sz="2000" dirty="0" smtClean="0">
                <a:solidFill>
                  <a:srgbClr val="002060"/>
                </a:solidFill>
              </a:rPr>
              <a:t>Почти половина участниц опроса (</a:t>
            </a:r>
            <a:r>
              <a:rPr lang="ru-RU" sz="2000" b="1" dirty="0" smtClean="0">
                <a:solidFill>
                  <a:srgbClr val="002060"/>
                </a:solidFill>
              </a:rPr>
              <a:t>44,3%</a:t>
            </a:r>
            <a:r>
              <a:rPr lang="ru-RU" sz="2000" dirty="0" smtClean="0">
                <a:solidFill>
                  <a:srgbClr val="002060"/>
                </a:solidFill>
              </a:rPr>
              <a:t>) могли существовать только благодаря поддержке близких людей, так как сами не зарабатывали достаточных средств. </a:t>
            </a:r>
            <a:endParaRPr lang="ru-RU" sz="2000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spcAft>
                <a:spcPts val="1000"/>
              </a:spcAft>
            </a:pPr>
            <a:endParaRPr lang="ru-RU" sz="2000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ru-RU" sz="2000" dirty="0" smtClean="0">
                <a:solidFill>
                  <a:srgbClr val="002060"/>
                </a:solidFill>
              </a:rPr>
              <a:t>Рождение ребенка привело к заметному уменьшению материальной поддержки родителей и партнера: </a:t>
            </a:r>
            <a:endParaRPr lang="ru-RU" sz="2000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</a:rPr>
              <a:t>доля </a:t>
            </a:r>
            <a:r>
              <a:rPr lang="ru-RU" sz="2000" dirty="0" smtClean="0">
                <a:solidFill>
                  <a:srgbClr val="002060"/>
                </a:solidFill>
              </a:rPr>
              <a:t>опрошенных, указавших, что они могут рассчитывать на поддержку родителей, снизилась с </a:t>
            </a:r>
            <a:r>
              <a:rPr lang="ru-RU" sz="2000" b="1" dirty="0" smtClean="0">
                <a:solidFill>
                  <a:srgbClr val="002060"/>
                </a:solidFill>
              </a:rPr>
              <a:t>23,9%</a:t>
            </a:r>
            <a:r>
              <a:rPr lang="ru-RU" sz="2000" dirty="0" smtClean="0">
                <a:solidFill>
                  <a:srgbClr val="002060"/>
                </a:solidFill>
              </a:rPr>
              <a:t> до </a:t>
            </a:r>
            <a:r>
              <a:rPr lang="ru-RU" sz="2000" b="1" dirty="0" smtClean="0">
                <a:solidFill>
                  <a:srgbClr val="002060"/>
                </a:solidFill>
              </a:rPr>
              <a:t>16,9%</a:t>
            </a:r>
            <a:r>
              <a:rPr lang="ru-RU" sz="2000" dirty="0" smtClean="0">
                <a:solidFill>
                  <a:srgbClr val="002060"/>
                </a:solidFill>
              </a:rPr>
              <a:t>, </a:t>
            </a:r>
            <a:endParaRPr lang="ru-RU" sz="2000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</a:rPr>
              <a:t>доля </a:t>
            </a:r>
            <a:r>
              <a:rPr lang="ru-RU" sz="2000" dirty="0" smtClean="0">
                <a:solidFill>
                  <a:srgbClr val="002060"/>
                </a:solidFill>
              </a:rPr>
              <a:t>получавших поддержку от партнера уменьшилась вдвое – с </a:t>
            </a:r>
            <a:r>
              <a:rPr lang="ru-RU" sz="2000" b="1" dirty="0" smtClean="0">
                <a:solidFill>
                  <a:srgbClr val="002060"/>
                </a:solidFill>
              </a:rPr>
              <a:t>20,4%</a:t>
            </a:r>
            <a:r>
              <a:rPr lang="ru-RU" sz="2000" dirty="0" smtClean="0">
                <a:solidFill>
                  <a:srgbClr val="002060"/>
                </a:solidFill>
              </a:rPr>
              <a:t> до </a:t>
            </a:r>
            <a:r>
              <a:rPr lang="ru-RU" sz="2000" b="1" dirty="0" smtClean="0">
                <a:solidFill>
                  <a:srgbClr val="002060"/>
                </a:solidFill>
              </a:rPr>
              <a:t>10,6%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endParaRPr lang="ru-RU" sz="2000" dirty="0" smtClean="0"/>
          </a:p>
          <a:p>
            <a:pPr>
              <a:spcBef>
                <a:spcPts val="0"/>
              </a:spcBef>
              <a:spcAft>
                <a:spcPts val="1000"/>
              </a:spcAft>
            </a:pP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16632"/>
            <a:ext cx="791642" cy="71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Владелец\Desktop\фото\2018\такие дела\004_IMG_2257-1280x8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276872"/>
            <a:ext cx="324162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4392488" cy="922114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Трудоустройство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6052" y="1268760"/>
            <a:ext cx="4186808" cy="319695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ru-RU" sz="2000" dirty="0" smtClean="0">
                <a:solidFill>
                  <a:srgbClr val="002060"/>
                </a:solidFill>
              </a:rPr>
              <a:t>К моменту беременности </a:t>
            </a:r>
            <a:r>
              <a:rPr lang="ru-RU" sz="2000" dirty="0">
                <a:solidFill>
                  <a:srgbClr val="002060"/>
                </a:solidFill>
              </a:rPr>
              <a:t>только </a:t>
            </a:r>
            <a:r>
              <a:rPr lang="ru-RU" sz="2000" b="1" dirty="0">
                <a:solidFill>
                  <a:srgbClr val="002060"/>
                </a:solidFill>
              </a:rPr>
              <a:t>19,0%</a:t>
            </a:r>
            <a:r>
              <a:rPr lang="ru-RU" sz="2000" dirty="0">
                <a:solidFill>
                  <a:srgbClr val="002060"/>
                </a:solidFill>
              </a:rPr>
              <a:t> опрошенных были трудоустроены официально (по трудовому договору). </a:t>
            </a:r>
            <a:endParaRPr lang="ru-RU" sz="2000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ru-RU" sz="2000" dirty="0" smtClean="0">
                <a:solidFill>
                  <a:srgbClr val="002060"/>
                </a:solidFill>
              </a:rPr>
              <a:t>Треть </a:t>
            </a:r>
            <a:r>
              <a:rPr lang="ru-RU" sz="2000" dirty="0">
                <a:solidFill>
                  <a:srgbClr val="002060"/>
                </a:solidFill>
              </a:rPr>
              <a:t>опрошенных (</a:t>
            </a:r>
            <a:r>
              <a:rPr lang="ru-RU" sz="2000" b="1" dirty="0">
                <a:solidFill>
                  <a:srgbClr val="002060"/>
                </a:solidFill>
              </a:rPr>
              <a:t>31,7%</a:t>
            </a:r>
            <a:r>
              <a:rPr lang="ru-RU" sz="2000" dirty="0">
                <a:solidFill>
                  <a:srgbClr val="002060"/>
                </a:solidFill>
              </a:rPr>
              <a:t>) указали, что их трудоустройство носило неофициальный характер. </a:t>
            </a:r>
            <a:endParaRPr lang="ru-RU" sz="2000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ru-RU" sz="2000" b="1" dirty="0" smtClean="0">
                <a:solidFill>
                  <a:srgbClr val="002060"/>
                </a:solidFill>
              </a:rPr>
              <a:t>17,6</a:t>
            </a:r>
            <a:r>
              <a:rPr lang="ru-RU" sz="2000" b="1" dirty="0">
                <a:solidFill>
                  <a:srgbClr val="002060"/>
                </a:solidFill>
              </a:rPr>
              <a:t>%</a:t>
            </a:r>
            <a:r>
              <a:rPr lang="ru-RU" sz="2000" dirty="0">
                <a:solidFill>
                  <a:srgbClr val="002060"/>
                </a:solidFill>
              </a:rPr>
              <a:t> были домашними </a:t>
            </a:r>
            <a:r>
              <a:rPr lang="ru-RU" sz="2000" dirty="0" smtClean="0">
                <a:solidFill>
                  <a:srgbClr val="002060"/>
                </a:solidFill>
              </a:rPr>
              <a:t>хозяйками 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ru-RU" sz="2000" b="1" dirty="0" smtClean="0">
                <a:solidFill>
                  <a:srgbClr val="002060"/>
                </a:solidFill>
              </a:rPr>
              <a:t>13,4</a:t>
            </a:r>
            <a:r>
              <a:rPr lang="ru-RU" sz="2000" b="1" dirty="0">
                <a:solidFill>
                  <a:srgbClr val="002060"/>
                </a:solidFill>
              </a:rPr>
              <a:t>%</a:t>
            </a:r>
            <a:r>
              <a:rPr lang="ru-RU" sz="2000" dirty="0">
                <a:solidFill>
                  <a:srgbClr val="002060"/>
                </a:solidFill>
              </a:rPr>
              <a:t> - студентками и учащимися </a:t>
            </a:r>
            <a:r>
              <a:rPr lang="ru-RU" sz="2000" dirty="0" err="1">
                <a:solidFill>
                  <a:srgbClr val="002060"/>
                </a:solidFill>
              </a:rPr>
              <a:t>ССУЗов</a:t>
            </a:r>
            <a:r>
              <a:rPr lang="ru-RU" sz="2000" dirty="0">
                <a:solidFill>
                  <a:srgbClr val="002060"/>
                </a:solidFill>
              </a:rPr>
              <a:t>. 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ru-RU" sz="2000" dirty="0">
                <a:solidFill>
                  <a:srgbClr val="002060"/>
                </a:solidFill>
              </a:rPr>
              <a:t>Каждая шестая участница опроса (</a:t>
            </a:r>
            <a:r>
              <a:rPr lang="ru-RU" sz="2000" b="1" dirty="0">
                <a:solidFill>
                  <a:srgbClr val="002060"/>
                </a:solidFill>
              </a:rPr>
              <a:t>14,8%</a:t>
            </a:r>
            <a:r>
              <a:rPr lang="ru-RU" sz="2000" dirty="0">
                <a:solidFill>
                  <a:srgbClr val="002060"/>
                </a:solidFill>
              </a:rPr>
              <a:t>) не имела ни работы, ни постоянного места </a:t>
            </a:r>
            <a:r>
              <a:rPr lang="ru-RU" sz="2000" dirty="0" smtClean="0">
                <a:solidFill>
                  <a:srgbClr val="002060"/>
                </a:solidFill>
              </a:rPr>
              <a:t>жительства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039" y="116632"/>
            <a:ext cx="791642" cy="71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Владелец\Desktop\фото\2018\такие дела\003_photo_alena_td-50_2000x1333-1280x8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4106127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Дополнительная информация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8978"/>
            <a:ext cx="4546848" cy="308223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ru-RU" sz="2000" b="1" dirty="0">
                <a:solidFill>
                  <a:srgbClr val="002060"/>
                </a:solidFill>
              </a:rPr>
              <a:t>23,4%</a:t>
            </a:r>
            <a:r>
              <a:rPr lang="ru-RU" sz="2000" dirty="0">
                <a:solidFill>
                  <a:srgbClr val="002060"/>
                </a:solidFill>
              </a:rPr>
              <a:t> клиенток кризисных центров, принимавших участие в опросе, имели хронические </a:t>
            </a:r>
            <a:r>
              <a:rPr lang="ru-RU" sz="2000" dirty="0" smtClean="0">
                <a:solidFill>
                  <a:srgbClr val="002060"/>
                </a:solidFill>
              </a:rPr>
              <a:t>заболевания.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ru-RU" sz="2000" b="1" dirty="0" smtClean="0">
                <a:solidFill>
                  <a:srgbClr val="002060"/>
                </a:solidFill>
              </a:rPr>
              <a:t>13,3</a:t>
            </a:r>
            <a:r>
              <a:rPr lang="ru-RU" sz="2000" b="1" dirty="0">
                <a:solidFill>
                  <a:srgbClr val="002060"/>
                </a:solidFill>
              </a:rPr>
              <a:t>%</a:t>
            </a:r>
            <a:r>
              <a:rPr lang="ru-RU" sz="2000" dirty="0">
                <a:solidFill>
                  <a:srgbClr val="002060"/>
                </a:solidFill>
              </a:rPr>
              <a:t> - </a:t>
            </a:r>
            <a:r>
              <a:rPr lang="ru-RU" sz="2000" dirty="0" smtClean="0">
                <a:solidFill>
                  <a:srgbClr val="002060"/>
                </a:solidFill>
              </a:rPr>
              <a:t>инвалидность. 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ru-RU" sz="2000" b="1" dirty="0" smtClean="0">
                <a:solidFill>
                  <a:srgbClr val="002060"/>
                </a:solidFill>
              </a:rPr>
              <a:t>8,1</a:t>
            </a:r>
            <a:r>
              <a:rPr lang="ru-RU" sz="2000" b="1" dirty="0">
                <a:solidFill>
                  <a:srgbClr val="002060"/>
                </a:solidFill>
              </a:rPr>
              <a:t>%</a:t>
            </a:r>
            <a:r>
              <a:rPr lang="ru-RU" sz="2000" dirty="0">
                <a:solidFill>
                  <a:srgbClr val="002060"/>
                </a:solidFill>
              </a:rPr>
              <a:t> опрошенных </a:t>
            </a:r>
            <a:r>
              <a:rPr lang="ru-RU" sz="2000" dirty="0" smtClean="0">
                <a:solidFill>
                  <a:srgbClr val="002060"/>
                </a:solidFill>
              </a:rPr>
              <a:t>имели судимость 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ru-RU" sz="2000" b="1" dirty="0" smtClean="0">
                <a:solidFill>
                  <a:srgbClr val="002060"/>
                </a:solidFill>
              </a:rPr>
              <a:t>6,8</a:t>
            </a:r>
            <a:r>
              <a:rPr lang="ru-RU" sz="2000" b="1" dirty="0">
                <a:solidFill>
                  <a:srgbClr val="002060"/>
                </a:solidFill>
              </a:rPr>
              <a:t>%</a:t>
            </a:r>
            <a:r>
              <a:rPr lang="ru-RU" sz="2000" dirty="0">
                <a:solidFill>
                  <a:srgbClr val="002060"/>
                </a:solidFill>
              </a:rPr>
              <a:t> - </a:t>
            </a:r>
            <a:r>
              <a:rPr lang="ru-RU" sz="2000" dirty="0" smtClean="0">
                <a:solidFill>
                  <a:srgbClr val="002060"/>
                </a:solidFill>
              </a:rPr>
              <a:t>алкогольная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ru-RU" sz="2000" b="1" dirty="0" smtClean="0">
                <a:solidFill>
                  <a:srgbClr val="002060"/>
                </a:solidFill>
              </a:rPr>
              <a:t>1,7</a:t>
            </a:r>
            <a:r>
              <a:rPr lang="ru-RU" sz="2000" b="1" dirty="0">
                <a:solidFill>
                  <a:srgbClr val="002060"/>
                </a:solidFill>
              </a:rPr>
              <a:t>%</a:t>
            </a:r>
            <a:r>
              <a:rPr lang="ru-RU" sz="2000" dirty="0">
                <a:solidFill>
                  <a:srgbClr val="002060"/>
                </a:solidFill>
              </a:rPr>
              <a:t> - наркотическая </a:t>
            </a:r>
            <a:r>
              <a:rPr lang="ru-RU" sz="2000" dirty="0" smtClean="0">
                <a:solidFill>
                  <a:srgbClr val="002060"/>
                </a:solidFill>
              </a:rPr>
              <a:t>зависимость</a:t>
            </a:r>
            <a:endParaRPr lang="ru-RU" sz="2000" dirty="0"/>
          </a:p>
        </p:txBody>
      </p:sp>
      <p:pic>
        <p:nvPicPr>
          <p:cNvPr id="2050" name="Picture 2" descr="E:\7-9 декабря\фотограф\IMG_686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4" r="7934"/>
          <a:stretch/>
        </p:blipFill>
        <p:spPr bwMode="auto">
          <a:xfrm>
            <a:off x="5004048" y="2218978"/>
            <a:ext cx="3831029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785" y="404664"/>
            <a:ext cx="791642" cy="71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85748"/>
            <a:ext cx="7787208" cy="778098"/>
          </a:xfrm>
        </p:spPr>
        <p:txBody>
          <a:bodyPr/>
          <a:lstStyle/>
          <a:p>
            <a:pPr algn="l"/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Отказ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от ребенка</a:t>
            </a:r>
            <a:endParaRPr lang="ru-RU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2223169"/>
              </p:ext>
            </p:extLst>
          </p:nvPr>
        </p:nvGraphicFramePr>
        <p:xfrm>
          <a:off x="457200" y="2692092"/>
          <a:ext cx="8229600" cy="34953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9179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116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99075">
                <a:tc>
                  <a:txBody>
                    <a:bodyPr/>
                    <a:lstStyle/>
                    <a:p>
                      <a:pPr marL="18034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</a:rPr>
                        <a:t>Планирование отказа</a:t>
                      </a:r>
                      <a:endParaRPr lang="ru-RU" sz="2400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</a:rPr>
                        <a:t>Все 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опрошенные. %</a:t>
                      </a:r>
                      <a:endParaRPr lang="ru-RU" sz="2400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9075">
                <a:tc>
                  <a:txBody>
                    <a:bodyPr/>
                    <a:lstStyle/>
                    <a:p>
                      <a:pPr marL="18034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</a:rPr>
                        <a:t>Да, планировала</a:t>
                      </a:r>
                      <a:endParaRPr lang="ru-RU" sz="2000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</a:rPr>
                        <a:t>9,9</a:t>
                      </a:r>
                      <a:endParaRPr lang="ru-RU" sz="2000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9075">
                <a:tc>
                  <a:txBody>
                    <a:bodyPr/>
                    <a:lstStyle/>
                    <a:p>
                      <a:pPr marL="18034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</a:rPr>
                        <a:t>Нет, не планировала – это произошло внезапно</a:t>
                      </a:r>
                      <a:endParaRPr lang="ru-RU" sz="2000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</a:rPr>
                        <a:t>24,4</a:t>
                      </a:r>
                      <a:endParaRPr lang="ru-RU" sz="2000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9075">
                <a:tc>
                  <a:txBody>
                    <a:bodyPr/>
                    <a:lstStyle/>
                    <a:p>
                      <a:pPr marL="18034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</a:rPr>
                        <a:t>Не планировала и не планирую</a:t>
                      </a:r>
                      <a:endParaRPr lang="ru-RU" sz="2000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</a:rPr>
                        <a:t>32,1</a:t>
                      </a:r>
                      <a:endParaRPr lang="ru-RU" sz="2000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9075">
                <a:tc>
                  <a:txBody>
                    <a:bodyPr/>
                    <a:lstStyle/>
                    <a:p>
                      <a:pPr marL="18034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</a:rPr>
                        <a:t>Уклонилась от ответа</a:t>
                      </a:r>
                      <a:endParaRPr lang="ru-RU" sz="2000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</a:rPr>
                        <a:t>33,6</a:t>
                      </a:r>
                      <a:endParaRPr lang="ru-RU" sz="2000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39552" y="1412324"/>
            <a:ext cx="82153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12,8%</a:t>
            </a:r>
            <a:r>
              <a:rPr lang="ru-RU" sz="2000" dirty="0" smtClean="0">
                <a:solidFill>
                  <a:srgbClr val="002060"/>
                </a:solidFill>
              </a:rPr>
              <a:t> женщин, участвовавших в опросе, заявили, что пытались прервать беременность, </a:t>
            </a:r>
            <a:r>
              <a:rPr lang="ru-RU" sz="2000" b="1" dirty="0" smtClean="0">
                <a:solidFill>
                  <a:srgbClr val="002060"/>
                </a:solidFill>
              </a:rPr>
              <a:t>82,2%</a:t>
            </a:r>
            <a:r>
              <a:rPr lang="ru-RU" sz="2000" dirty="0" smtClean="0">
                <a:solidFill>
                  <a:srgbClr val="002060"/>
                </a:solidFill>
              </a:rPr>
              <a:t> указали, что таких попыток не предпринимали, а </a:t>
            </a:r>
            <a:r>
              <a:rPr lang="ru-RU" sz="2000" b="1" dirty="0" smtClean="0">
                <a:solidFill>
                  <a:srgbClr val="002060"/>
                </a:solidFill>
              </a:rPr>
              <a:t>5,0%</a:t>
            </a:r>
            <a:r>
              <a:rPr lang="ru-RU" sz="2000" dirty="0" smtClean="0">
                <a:solidFill>
                  <a:srgbClr val="002060"/>
                </a:solidFill>
              </a:rPr>
              <a:t> предпочли уклониться от ответа. 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7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785" y="404664"/>
            <a:ext cx="791642" cy="71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715200" cy="778098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Готовность к отказу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96752"/>
            <a:ext cx="8064896" cy="5184576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Важнейшие факторы: 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─"/>
            </a:pPr>
            <a:r>
              <a:rPr lang="ru-RU" sz="1800" dirty="0" smtClean="0">
                <a:solidFill>
                  <a:srgbClr val="002060"/>
                </a:solidFill>
              </a:rPr>
              <a:t>характер </a:t>
            </a:r>
            <a:r>
              <a:rPr lang="ru-RU" sz="1800" dirty="0">
                <a:solidFill>
                  <a:srgbClr val="002060"/>
                </a:solidFill>
              </a:rPr>
              <a:t>трудоустройства, уровень доходов, наличие партнера и характер отношений с ним, отношения в родительской семье (если она имелась). </a:t>
            </a:r>
            <a:endParaRPr lang="ru-RU" sz="1800" dirty="0" smtClean="0">
              <a:solidFill>
                <a:srgbClr val="002060"/>
              </a:solidFill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Планировали </a:t>
            </a:r>
            <a:r>
              <a:rPr lang="ru-RU" sz="2000" b="1" dirty="0">
                <a:solidFill>
                  <a:srgbClr val="002060"/>
                </a:solidFill>
              </a:rPr>
              <a:t>отказ от ребенка в первую очередь самые молодые клиентки кризисных центров</a:t>
            </a:r>
            <a:r>
              <a:rPr lang="ru-RU" sz="2000" dirty="0">
                <a:solidFill>
                  <a:srgbClr val="002060"/>
                </a:solidFill>
              </a:rPr>
              <a:t>. 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─"/>
            </a:pPr>
            <a:r>
              <a:rPr lang="ru-RU" sz="1800" dirty="0" smtClean="0">
                <a:solidFill>
                  <a:srgbClr val="002060"/>
                </a:solidFill>
              </a:rPr>
              <a:t>в </a:t>
            </a:r>
            <a:r>
              <a:rPr lang="ru-RU" sz="1800" dirty="0">
                <a:solidFill>
                  <a:srgbClr val="002060"/>
                </a:solidFill>
              </a:rPr>
              <a:t>возрастной группе 18-20 лет доля планировавших отказ составила </a:t>
            </a:r>
            <a:r>
              <a:rPr lang="ru-RU" sz="1800" b="1" dirty="0">
                <a:solidFill>
                  <a:srgbClr val="002060"/>
                </a:solidFill>
              </a:rPr>
              <a:t>27,3%</a:t>
            </a:r>
            <a:r>
              <a:rPr lang="ru-RU" sz="1800" dirty="0">
                <a:solidFill>
                  <a:srgbClr val="002060"/>
                </a:solidFill>
              </a:rPr>
              <a:t> (при средней по массиву </a:t>
            </a:r>
            <a:r>
              <a:rPr lang="ru-RU" sz="1800" b="1" dirty="0">
                <a:solidFill>
                  <a:srgbClr val="002060"/>
                </a:solidFill>
              </a:rPr>
              <a:t>9,8%</a:t>
            </a:r>
            <a:r>
              <a:rPr lang="ru-RU" sz="1800" dirty="0">
                <a:solidFill>
                  <a:srgbClr val="002060"/>
                </a:solidFill>
              </a:rPr>
              <a:t>). </a:t>
            </a:r>
            <a:endParaRPr lang="ru-RU" sz="1800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─"/>
            </a:pPr>
            <a:r>
              <a:rPr lang="ru-RU" sz="1800" dirty="0" smtClean="0">
                <a:solidFill>
                  <a:srgbClr val="002060"/>
                </a:solidFill>
              </a:rPr>
              <a:t>спонтанные </a:t>
            </a:r>
            <a:r>
              <a:rPr lang="ru-RU" sz="1800" dirty="0">
                <a:solidFill>
                  <a:srgbClr val="002060"/>
                </a:solidFill>
              </a:rPr>
              <a:t>отказы чаще всего встречались в группе 20 – 24 года (</a:t>
            </a:r>
            <a:r>
              <a:rPr lang="ru-RU" sz="1800" b="1" dirty="0">
                <a:solidFill>
                  <a:srgbClr val="002060"/>
                </a:solidFill>
              </a:rPr>
              <a:t>36,4%</a:t>
            </a:r>
            <a:r>
              <a:rPr lang="ru-RU" sz="1800" dirty="0">
                <a:solidFill>
                  <a:srgbClr val="002060"/>
                </a:solidFill>
              </a:rPr>
              <a:t> при среднем по </a:t>
            </a:r>
            <a:r>
              <a:rPr lang="ru-RU" sz="1800" dirty="0" smtClean="0">
                <a:solidFill>
                  <a:srgbClr val="002060"/>
                </a:solidFill>
              </a:rPr>
              <a:t>массиву </a:t>
            </a:r>
            <a:r>
              <a:rPr lang="ru-RU" sz="1800" b="1" dirty="0" smtClean="0">
                <a:solidFill>
                  <a:srgbClr val="002060"/>
                </a:solidFill>
              </a:rPr>
              <a:t>25,0</a:t>
            </a:r>
            <a:r>
              <a:rPr lang="ru-RU" sz="1800" b="1" dirty="0">
                <a:solidFill>
                  <a:srgbClr val="002060"/>
                </a:solidFill>
              </a:rPr>
              <a:t>%</a:t>
            </a:r>
            <a:r>
              <a:rPr lang="ru-RU" sz="1800" dirty="0">
                <a:solidFill>
                  <a:srgbClr val="002060"/>
                </a:solidFill>
              </a:rPr>
              <a:t>).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На </a:t>
            </a:r>
            <a:r>
              <a:rPr lang="ru-RU" sz="2000" b="1" dirty="0">
                <a:solidFill>
                  <a:srgbClr val="002060"/>
                </a:solidFill>
              </a:rPr>
              <a:t>готовность отказаться от ребенка влияют такие факторы, </a:t>
            </a:r>
            <a:r>
              <a:rPr lang="ru-RU" sz="2000" b="1" dirty="0" smtClean="0">
                <a:solidFill>
                  <a:srgbClr val="002060"/>
                </a:solidFill>
              </a:rPr>
              <a:t>как</a:t>
            </a:r>
            <a:r>
              <a:rPr lang="ru-RU" sz="2000" dirty="0" smtClean="0">
                <a:solidFill>
                  <a:srgbClr val="002060"/>
                </a:solidFill>
              </a:rPr>
              <a:t>: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─"/>
            </a:pPr>
            <a:r>
              <a:rPr lang="ru-RU" sz="1800" dirty="0">
                <a:solidFill>
                  <a:srgbClr val="002060"/>
                </a:solidFill>
              </a:rPr>
              <a:t>наличие судимости (указали, что планировали отказ </a:t>
            </a:r>
            <a:r>
              <a:rPr lang="ru-RU" sz="1800" b="1" dirty="0">
                <a:solidFill>
                  <a:srgbClr val="002060"/>
                </a:solidFill>
              </a:rPr>
              <a:t>33,4%</a:t>
            </a:r>
            <a:r>
              <a:rPr lang="ru-RU" sz="1800" dirty="0">
                <a:solidFill>
                  <a:srgbClr val="002060"/>
                </a:solidFill>
              </a:rPr>
              <a:t> опрошенных, имевших судимость, что в четыре раза выше среднего по массиву; еще </a:t>
            </a:r>
            <a:r>
              <a:rPr lang="ru-RU" sz="1800" b="1" dirty="0">
                <a:solidFill>
                  <a:srgbClr val="002060"/>
                </a:solidFill>
              </a:rPr>
              <a:t>22,5%</a:t>
            </a:r>
            <a:r>
              <a:rPr lang="ru-RU" sz="1800" dirty="0">
                <a:solidFill>
                  <a:srgbClr val="002060"/>
                </a:solidFill>
              </a:rPr>
              <a:t> совершили отказ спонтанно, что близко к среднему по массиву), 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─"/>
            </a:pPr>
            <a:r>
              <a:rPr lang="ru-RU" sz="1800" dirty="0">
                <a:solidFill>
                  <a:srgbClr val="002060"/>
                </a:solidFill>
              </a:rPr>
              <a:t>наркотический и алкогольной зависимости (в обоих случаях при низкой доле планировавших отказ очень высока доля тех, кто отказался «внезапно»: в группе наркозависимых она составила </a:t>
            </a:r>
            <a:r>
              <a:rPr lang="ru-RU" sz="1800" b="1" dirty="0">
                <a:solidFill>
                  <a:srgbClr val="002060"/>
                </a:solidFill>
              </a:rPr>
              <a:t>51,3%</a:t>
            </a:r>
            <a:r>
              <a:rPr lang="ru-RU" sz="1800" dirty="0">
                <a:solidFill>
                  <a:srgbClr val="002060"/>
                </a:solidFill>
              </a:rPr>
              <a:t>, в группе </a:t>
            </a:r>
            <a:r>
              <a:rPr lang="ru-RU" sz="1800" dirty="0" err="1">
                <a:solidFill>
                  <a:srgbClr val="002060"/>
                </a:solidFill>
              </a:rPr>
              <a:t>алкоголозависимых</a:t>
            </a:r>
            <a:r>
              <a:rPr lang="ru-RU" sz="1800" dirty="0">
                <a:solidFill>
                  <a:srgbClr val="002060"/>
                </a:solidFill>
              </a:rPr>
              <a:t> – </a:t>
            </a:r>
            <a:r>
              <a:rPr lang="ru-RU" sz="1800" b="1" dirty="0">
                <a:solidFill>
                  <a:srgbClr val="002060"/>
                </a:solidFill>
              </a:rPr>
              <a:t>37,5%</a:t>
            </a:r>
            <a:r>
              <a:rPr lang="ru-RU" sz="1800" dirty="0">
                <a:solidFill>
                  <a:srgbClr val="002060"/>
                </a:solidFill>
              </a:rPr>
              <a:t>).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785" y="188640"/>
            <a:ext cx="1031312" cy="92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51844" y="359330"/>
            <a:ext cx="5209466" cy="621978"/>
          </a:xfrm>
          <a:prstGeom prst="rect">
            <a:avLst/>
          </a:prstGeom>
          <a:ln w="12700">
            <a:miter lim="400000"/>
          </a:ln>
        </p:spPr>
        <p:txBody>
          <a:bodyPr lIns="22860" rIns="22860">
            <a:normAutofit fontScale="90000"/>
          </a:bodyPr>
          <a:lstStyle/>
          <a:p>
            <a:pPr defTabSz="457200">
              <a:lnSpc>
                <a:spcPct val="80000"/>
              </a:lnSpc>
              <a:defRPr sz="6600">
                <a:solidFill>
                  <a:srgbClr val="263F6F"/>
                </a:solidFill>
                <a:latin typeface="+mn-lt"/>
                <a:ea typeface="+mn-ea"/>
                <a:cs typeface="+mn-cs"/>
                <a:sym typeface="Euclid Circular A Regular"/>
              </a:defRPr>
            </a:pP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дети попадают в ДУ?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FC4DD0A-36A4-5863-8FCC-E50D7BF92599}"/>
              </a:ext>
            </a:extLst>
          </p:cNvPr>
          <p:cNvSpPr txBox="1"/>
          <p:nvPr/>
        </p:nvSpPr>
        <p:spPr>
          <a:xfrm>
            <a:off x="1619672" y="1866540"/>
            <a:ext cx="6421419" cy="379812"/>
          </a:xfrm>
          <a:prstGeom prst="rect">
            <a:avLst/>
          </a:prstGeom>
        </p:spPr>
        <p:txBody>
          <a:bodyPr vert="horz" lIns="45719" tIns="45719" rIns="45719" bIns="45719" rtlCol="0">
            <a:noAutofit/>
          </a:bodyPr>
          <a:lstStyle>
            <a:defPPr>
              <a:defRPr lang="ru-RU"/>
            </a:defPPr>
            <a:lvl1pPr indent="0" defTabSz="800735">
              <a:lnSpc>
                <a:spcPct val="100000"/>
              </a:lnSpc>
              <a:spcBef>
                <a:spcPts val="0"/>
              </a:spcBef>
              <a:buSzTx/>
              <a:buFont typeface="Arial" panose="020B0604020202020204" pitchFamily="34" charset="0"/>
              <a:buNone/>
              <a:defRPr sz="1600" b="1">
                <a:solidFill>
                  <a:srgbClr val="385187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Жизненные ситуации. Дети с разным  статусом</a:t>
            </a:r>
          </a:p>
        </p:txBody>
      </p:sp>
      <p:sp>
        <p:nvSpPr>
          <p:cNvPr id="11" name="прирост ВВП за год">
            <a:extLst>
              <a:ext uri="{FF2B5EF4-FFF2-40B4-BE49-F238E27FC236}">
                <a16:creationId xmlns:a16="http://schemas.microsoft.com/office/drawing/2014/main" xmlns="" id="{2BDB96FD-7BA9-13AF-C85F-EB3BC932EB90}"/>
              </a:ext>
            </a:extLst>
          </p:cNvPr>
          <p:cNvSpPr txBox="1">
            <a:spLocks/>
          </p:cNvSpPr>
          <p:nvPr/>
        </p:nvSpPr>
        <p:spPr>
          <a:xfrm>
            <a:off x="206344" y="938105"/>
            <a:ext cx="8038064" cy="56731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Autofit/>
          </a:bodyPr>
          <a:lstStyle>
            <a:lvl1pPr marL="228600" indent="-228600" algn="l" defTabSz="80073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5335" b="0" kern="1200">
                <a:solidFill>
                  <a:srgbClr val="385187"/>
                </a:solidFill>
                <a:latin typeface="+mn-lt"/>
                <a:ea typeface="+mn-ea"/>
                <a:cs typeface="+mn-cs"/>
                <a:sym typeface="Euclid Circular A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400" dirty="0"/>
              <a:t>Исследование причин социального сиротства.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/>
              <a:t>АНО «Аналитический центр при  Правительстве </a:t>
            </a:r>
            <a:r>
              <a:rPr lang="ru-RU" sz="1400" dirty="0" smtClean="0"/>
              <a:t>РФ», 2019 </a:t>
            </a:r>
            <a:r>
              <a:rPr lang="ru-RU" sz="1400" dirty="0"/>
              <a:t>(по заказу Фонда Тимченко)</a:t>
            </a:r>
          </a:p>
          <a:p>
            <a:pPr>
              <a:spcBef>
                <a:spcPts val="0"/>
              </a:spcBef>
            </a:pPr>
            <a:endParaRPr lang="ru-RU" sz="1400" dirty="0"/>
          </a:p>
        </p:txBody>
      </p:sp>
      <p:graphicFrame>
        <p:nvGraphicFramePr>
          <p:cNvPr id="13" name="Таблица 13">
            <a:extLst>
              <a:ext uri="{FF2B5EF4-FFF2-40B4-BE49-F238E27FC236}">
                <a16:creationId xmlns:a16="http://schemas.microsoft.com/office/drawing/2014/main" xmlns="" id="{31C1E6DB-E077-C5DC-B18A-32FF1111E5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537832"/>
              </p:ext>
            </p:extLst>
          </p:nvPr>
        </p:nvGraphicFramePr>
        <p:xfrm>
          <a:off x="683568" y="2420888"/>
          <a:ext cx="7814409" cy="36767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66103">
                  <a:extLst>
                    <a:ext uri="{9D8B030D-6E8A-4147-A177-3AD203B41FA5}">
                      <a16:colId xmlns:a16="http://schemas.microsoft.com/office/drawing/2014/main" xmlns="" val="3860735938"/>
                    </a:ext>
                  </a:extLst>
                </a:gridCol>
                <a:gridCol w="1216102">
                  <a:extLst>
                    <a:ext uri="{9D8B030D-6E8A-4147-A177-3AD203B41FA5}">
                      <a16:colId xmlns:a16="http://schemas.microsoft.com/office/drawing/2014/main" xmlns="" val="642883888"/>
                    </a:ext>
                  </a:extLst>
                </a:gridCol>
                <a:gridCol w="1216102">
                  <a:extLst>
                    <a:ext uri="{9D8B030D-6E8A-4147-A177-3AD203B41FA5}">
                      <a16:colId xmlns:a16="http://schemas.microsoft.com/office/drawing/2014/main" xmlns="" val="3815638322"/>
                    </a:ext>
                  </a:extLst>
                </a:gridCol>
                <a:gridCol w="1216102">
                  <a:extLst>
                    <a:ext uri="{9D8B030D-6E8A-4147-A177-3AD203B41FA5}">
                      <a16:colId xmlns:a16="http://schemas.microsoft.com/office/drawing/2014/main" xmlns="" val="195173937"/>
                    </a:ext>
                  </a:extLst>
                </a:gridCol>
              </a:tblGrid>
              <a:tr h="858069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1F3764"/>
                        </a:solidFill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7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1F3764"/>
                          </a:solidFill>
                        </a:rPr>
                        <a:t>В целом</a:t>
                      </a: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7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1F3764"/>
                          </a:solidFill>
                        </a:rPr>
                        <a:t>Дети без попечения родителей</a:t>
                      </a: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7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1F3764"/>
                          </a:solidFill>
                        </a:rPr>
                        <a:t>Дети, помещенные временно</a:t>
                      </a: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61290434"/>
                  </a:ext>
                </a:extLst>
              </a:tr>
              <a:tr h="434993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1F3764"/>
                          </a:solidFill>
                        </a:rPr>
                        <a:t>1. Алкоголизм родителя(ей)</a:t>
                      </a: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1F3764"/>
                          </a:solidFill>
                        </a:rPr>
                        <a:t>40,4%</a:t>
                      </a: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1F3764"/>
                          </a:solidFill>
                        </a:rPr>
                        <a:t>48,7%</a:t>
                      </a: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1F3764"/>
                          </a:solidFill>
                        </a:rPr>
                        <a:t>15,5%</a:t>
                      </a: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91565635"/>
                  </a:ext>
                </a:extLst>
              </a:tr>
              <a:tr h="434993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1F3764"/>
                          </a:solidFill>
                        </a:rPr>
                        <a:t>2. Уклонение родителей от обязанностей</a:t>
                      </a:r>
                    </a:p>
                  </a:txBody>
                  <a:tcPr marL="68580" marR="68580" anchor="ctr">
                    <a:lnT w="12700" cap="flat" cmpd="sng" algn="ctr">
                      <a:solidFill>
                        <a:srgbClr val="1F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1F3764"/>
                          </a:solidFill>
                        </a:rPr>
                        <a:t>24,5%</a:t>
                      </a:r>
                    </a:p>
                  </a:txBody>
                  <a:tcPr marL="68580" marR="68580" anchor="ctr">
                    <a:lnT w="12700" cap="flat" cmpd="sng" algn="ctr">
                      <a:solidFill>
                        <a:srgbClr val="1F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1F3764"/>
                          </a:solidFill>
                        </a:rPr>
                        <a:t>32,7%</a:t>
                      </a:r>
                    </a:p>
                  </a:txBody>
                  <a:tcPr marL="68580" marR="68580" anchor="ctr">
                    <a:lnT w="12700" cap="flat" cmpd="sng" algn="ctr">
                      <a:solidFill>
                        <a:srgbClr val="1F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1F3764"/>
                          </a:solidFill>
                        </a:rPr>
                        <a:t>7,5%</a:t>
                      </a:r>
                    </a:p>
                  </a:txBody>
                  <a:tcPr marL="68580" marR="68580" anchor="ctr">
                    <a:lnT w="12700" cap="flat" cmpd="sng" algn="ctr">
                      <a:solidFill>
                        <a:srgbClr val="1F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17665584"/>
                  </a:ext>
                </a:extLst>
              </a:tr>
              <a:tr h="434993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1F3764"/>
                          </a:solidFill>
                        </a:rPr>
                        <a:t>3. Тяжелое материальное положение</a:t>
                      </a:r>
                    </a:p>
                  </a:txBody>
                  <a:tcPr marL="68580" marR="68580" anchor="ctr">
                    <a:lnT w="12700" cap="flat" cmpd="sng" algn="ctr">
                      <a:solidFill>
                        <a:srgbClr val="1F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1F3764"/>
                          </a:solidFill>
                        </a:rPr>
                        <a:t>14,1%</a:t>
                      </a:r>
                    </a:p>
                  </a:txBody>
                  <a:tcPr marL="68580" marR="68580" anchor="ctr">
                    <a:lnT w="12700" cap="flat" cmpd="sng" algn="ctr">
                      <a:solidFill>
                        <a:srgbClr val="1F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1F3764"/>
                          </a:solidFill>
                        </a:rPr>
                        <a:t>3,9%</a:t>
                      </a:r>
                    </a:p>
                  </a:txBody>
                  <a:tcPr marL="68580" marR="68580" anchor="ctr">
                    <a:lnT w="12700" cap="flat" cmpd="sng" algn="ctr">
                      <a:solidFill>
                        <a:srgbClr val="1F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1F3764"/>
                          </a:solidFill>
                        </a:rPr>
                        <a:t>35,1%</a:t>
                      </a:r>
                    </a:p>
                  </a:txBody>
                  <a:tcPr marL="68580" marR="68580" anchor="ctr">
                    <a:lnT w="12700" cap="flat" cmpd="sng" algn="ctr">
                      <a:solidFill>
                        <a:srgbClr val="1F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1971176"/>
                  </a:ext>
                </a:extLst>
              </a:tr>
              <a:tr h="434993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1F3764"/>
                          </a:solidFill>
                        </a:rPr>
                        <a:t>4. Заболевание ребёнка</a:t>
                      </a:r>
                    </a:p>
                  </a:txBody>
                  <a:tcPr marL="68580" marR="68580" anchor="ctr">
                    <a:lnT w="12700" cap="flat" cmpd="sng" algn="ctr">
                      <a:solidFill>
                        <a:srgbClr val="1F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1F3764"/>
                          </a:solidFill>
                        </a:rPr>
                        <a:t>13,0%</a:t>
                      </a:r>
                    </a:p>
                  </a:txBody>
                  <a:tcPr marL="68580" marR="68580" anchor="ctr">
                    <a:lnT w="12700" cap="flat" cmpd="sng" algn="ctr">
                      <a:solidFill>
                        <a:srgbClr val="1F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1F3764"/>
                          </a:solidFill>
                        </a:rPr>
                        <a:t>9,1%</a:t>
                      </a:r>
                    </a:p>
                  </a:txBody>
                  <a:tcPr marL="68580" marR="68580" anchor="ctr">
                    <a:lnT w="12700" cap="flat" cmpd="sng" algn="ctr">
                      <a:solidFill>
                        <a:srgbClr val="1F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1F3764"/>
                          </a:solidFill>
                        </a:rPr>
                        <a:t>28,8%</a:t>
                      </a:r>
                    </a:p>
                  </a:txBody>
                  <a:tcPr marL="68580" marR="68580" anchor="ctr">
                    <a:lnT w="12700" cap="flat" cmpd="sng" algn="ctr">
                      <a:solidFill>
                        <a:srgbClr val="1F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78645769"/>
                  </a:ext>
                </a:extLst>
              </a:tr>
              <a:tr h="434993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1F3764"/>
                          </a:solidFill>
                        </a:rPr>
                        <a:t>5. Заболевание родителя(ей)</a:t>
                      </a:r>
                    </a:p>
                  </a:txBody>
                  <a:tcPr marL="68580" marR="68580" anchor="ctr">
                    <a:lnT w="12700" cap="flat" cmpd="sng" algn="ctr">
                      <a:solidFill>
                        <a:srgbClr val="1F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rgbClr val="1F3764"/>
                          </a:solidFill>
                        </a:rPr>
                        <a:t>10,0%</a:t>
                      </a:r>
                    </a:p>
                  </a:txBody>
                  <a:tcPr marL="68580" marR="68580" anchor="ctr">
                    <a:lnT w="12700" cap="flat" cmpd="sng" algn="ctr">
                      <a:solidFill>
                        <a:srgbClr val="1F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1F3764"/>
                          </a:solidFill>
                        </a:rPr>
                        <a:t>8,5%</a:t>
                      </a:r>
                    </a:p>
                  </a:txBody>
                  <a:tcPr marL="68580" marR="68580" anchor="ctr">
                    <a:lnT w="12700" cap="flat" cmpd="sng" algn="ctr">
                      <a:solidFill>
                        <a:srgbClr val="1F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1F3764"/>
                          </a:solidFill>
                        </a:rPr>
                        <a:t>13,1%</a:t>
                      </a:r>
                    </a:p>
                  </a:txBody>
                  <a:tcPr marL="68580" marR="68580" anchor="ctr">
                    <a:lnT w="12700" cap="flat" cmpd="sng" algn="ctr">
                      <a:solidFill>
                        <a:srgbClr val="1F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11812787"/>
                  </a:ext>
                </a:extLst>
              </a:tr>
              <a:tr h="434993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1F3764"/>
                          </a:solidFill>
                        </a:rPr>
                        <a:t>6. Смерть одного из родителей</a:t>
                      </a:r>
                    </a:p>
                  </a:txBody>
                  <a:tcPr marL="68580" marR="68580" anchor="ctr">
                    <a:lnT w="12700" cap="flat" cmpd="sng" algn="ctr">
                      <a:solidFill>
                        <a:srgbClr val="1F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1F3764"/>
                          </a:solidFill>
                        </a:rPr>
                        <a:t>6,8%</a:t>
                      </a:r>
                    </a:p>
                  </a:txBody>
                  <a:tcPr marL="68580" marR="68580" anchor="ctr">
                    <a:lnT w="12700" cap="flat" cmpd="sng" algn="ctr">
                      <a:solidFill>
                        <a:srgbClr val="1F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D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1F3764"/>
                          </a:solidFill>
                        </a:rPr>
                        <a:t>10,4%</a:t>
                      </a:r>
                    </a:p>
                  </a:txBody>
                  <a:tcPr marL="68580" marR="68580" anchor="ctr">
                    <a:lnT w="12700" cap="flat" cmpd="sng" algn="ctr">
                      <a:solidFill>
                        <a:srgbClr val="1F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1F3764"/>
                          </a:solidFill>
                        </a:rPr>
                        <a:t>1,9%</a:t>
                      </a:r>
                    </a:p>
                  </a:txBody>
                  <a:tcPr marL="68580" marR="68580" anchor="ctr">
                    <a:lnT w="12700" cap="flat" cmpd="sng" algn="ctr">
                      <a:solidFill>
                        <a:srgbClr val="1F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46774783"/>
                  </a:ext>
                </a:extLst>
              </a:tr>
            </a:tbl>
          </a:graphicData>
        </a:graphic>
      </p:graphicFrame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A44A9A4D-CEC7-203A-C8B4-CED00185A321}"/>
              </a:ext>
            </a:extLst>
          </p:cNvPr>
          <p:cNvGrpSpPr/>
          <p:nvPr/>
        </p:nvGrpSpPr>
        <p:grpSpPr>
          <a:xfrm>
            <a:off x="6894784" y="562414"/>
            <a:ext cx="2064214" cy="299159"/>
            <a:chOff x="8769297" y="253153"/>
            <a:chExt cx="2752284" cy="299159"/>
          </a:xfrm>
        </p:grpSpPr>
        <p:sp>
          <p:nvSpPr>
            <p:cNvPr id="17" name="Грантовый конкурс 2020">
              <a:extLst>
                <a:ext uri="{FF2B5EF4-FFF2-40B4-BE49-F238E27FC236}">
                  <a16:creationId xmlns:a16="http://schemas.microsoft.com/office/drawing/2014/main" xmlns="" id="{ECBCAB23-66D4-DF63-289E-093A8F8B3920}"/>
                </a:ext>
              </a:extLst>
            </p:cNvPr>
            <p:cNvSpPr txBox="1"/>
            <p:nvPr/>
          </p:nvSpPr>
          <p:spPr>
            <a:xfrm>
              <a:off x="8769297" y="271928"/>
              <a:ext cx="2743484" cy="26161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rIns="45719">
              <a:spAutoFit/>
            </a:bodyPr>
            <a:lstStyle>
              <a:lvl1pPr algn="l" defTabSz="914400">
                <a:defRPr sz="2500">
                  <a:solidFill>
                    <a:srgbClr val="253D6B"/>
                  </a:solidFill>
                  <a:latin typeface="+mn-lt"/>
                  <a:ea typeface="+mn-ea"/>
                  <a:cs typeface="+mn-cs"/>
                  <a:sym typeface="Euclid Circular A Regular"/>
                </a:defRPr>
              </a:lvl1pPr>
            </a:lstStyle>
            <a:p>
              <a:r>
                <a:rPr lang="ru-RU" sz="1100" dirty="0"/>
                <a:t>Причины социального сиротства</a:t>
              </a:r>
              <a:endParaRPr sz="1100" dirty="0"/>
            </a:p>
          </p:txBody>
        </p:sp>
        <p:sp>
          <p:nvSpPr>
            <p:cNvPr id="18" name="Сквиркл">
              <a:extLst>
                <a:ext uri="{FF2B5EF4-FFF2-40B4-BE49-F238E27FC236}">
                  <a16:creationId xmlns:a16="http://schemas.microsoft.com/office/drawing/2014/main" xmlns="" id="{0466F650-FA5F-4F62-C8D2-C0FFE5A9AEE5}"/>
                </a:ext>
              </a:extLst>
            </p:cNvPr>
            <p:cNvSpPr/>
            <p:nvPr/>
          </p:nvSpPr>
          <p:spPr>
            <a:xfrm>
              <a:off x="8834137" y="253153"/>
              <a:ext cx="2687444" cy="299159"/>
            </a:xfrm>
            <a:prstGeom prst="roundRect">
              <a:avLst>
                <a:gd name="adj" fmla="val 50000"/>
              </a:avLst>
            </a:prstGeom>
            <a:ln w="25400">
              <a:solidFill>
                <a:srgbClr val="263F6E"/>
              </a:solidFill>
              <a:miter/>
            </a:ln>
          </p:spPr>
          <p:txBody>
            <a:bodyPr lIns="45719" rIns="45719" anchor="ctr"/>
            <a:lstStyle/>
            <a:p>
              <a:pPr algn="l" defTabSz="914400">
                <a:defRPr sz="1800">
                  <a:solidFill>
                    <a:srgbClr val="253D6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436555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FE5A3B09-1C37-7664-B753-365032070BA8}"/>
              </a:ext>
            </a:extLst>
          </p:cNvPr>
          <p:cNvSpPr/>
          <p:nvPr/>
        </p:nvSpPr>
        <p:spPr>
          <a:xfrm>
            <a:off x="0" y="2319455"/>
            <a:ext cx="9144000" cy="836341"/>
          </a:xfrm>
          <a:prstGeom prst="rect">
            <a:avLst/>
          </a:prstGeom>
          <a:solidFill>
            <a:srgbClr val="FFE2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26754" y="403935"/>
            <a:ext cx="6036886" cy="937185"/>
          </a:xfrm>
          <a:prstGeom prst="rect">
            <a:avLst/>
          </a:prstGeom>
          <a:ln w="12700">
            <a:miter lim="400000"/>
          </a:ln>
        </p:spPr>
        <p:txBody>
          <a:bodyPr lIns="22860" rIns="22860">
            <a:noAutofit/>
          </a:bodyPr>
          <a:lstStyle/>
          <a:p>
            <a:pPr defTabSz="457200">
              <a:lnSpc>
                <a:spcPct val="100000"/>
              </a:lnSpc>
              <a:defRPr sz="6600">
                <a:solidFill>
                  <a:srgbClr val="263F6F"/>
                </a:solidFill>
                <a:latin typeface="+mn-lt"/>
                <a:ea typeface="+mn-ea"/>
                <a:cs typeface="+mn-cs"/>
                <a:sym typeface="Euclid Circular A Regular"/>
              </a:defRPr>
            </a:pP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Типичные ситуации временного помещения детей в ДУ</a:t>
            </a:r>
          </a:p>
        </p:txBody>
      </p:sp>
      <p:sp>
        <p:nvSpPr>
          <p:cNvPr id="11" name="прирост ВВП за год">
            <a:extLst>
              <a:ext uri="{FF2B5EF4-FFF2-40B4-BE49-F238E27FC236}">
                <a16:creationId xmlns:a16="http://schemas.microsoft.com/office/drawing/2014/main" xmlns="" id="{2BDB96FD-7BA9-13AF-C85F-EB3BC932EB90}"/>
              </a:ext>
            </a:extLst>
          </p:cNvPr>
          <p:cNvSpPr txBox="1">
            <a:spLocks/>
          </p:cNvSpPr>
          <p:nvPr/>
        </p:nvSpPr>
        <p:spPr>
          <a:xfrm>
            <a:off x="239798" y="1461468"/>
            <a:ext cx="5413871" cy="31083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 fontScale="77500" lnSpcReduction="20000"/>
          </a:bodyPr>
          <a:lstStyle>
            <a:lvl1pPr marL="228600" indent="-228600" algn="l" defTabSz="80073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5335" b="0" kern="1200">
                <a:solidFill>
                  <a:srgbClr val="385187"/>
                </a:solidFill>
                <a:latin typeface="+mn-lt"/>
                <a:ea typeface="+mn-ea"/>
                <a:cs typeface="+mn-cs"/>
                <a:sym typeface="Euclid Circular A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dirty="0"/>
              <a:t>Анализ 4,7 тыс. типичных ситуаций в 4 регионах РФ. 2020 (по заказу Фонда Тимченко)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47ECC22-549E-2EE0-36E7-F2CB99652CC5}"/>
              </a:ext>
            </a:extLst>
          </p:cNvPr>
          <p:cNvSpPr txBox="1"/>
          <p:nvPr/>
        </p:nvSpPr>
        <p:spPr>
          <a:xfrm>
            <a:off x="287728" y="3482466"/>
            <a:ext cx="152713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b="1" dirty="0">
                <a:solidFill>
                  <a:srgbClr val="1F3764"/>
                </a:solidFill>
              </a:rPr>
              <a:t>Зависимости родителей</a:t>
            </a:r>
          </a:p>
          <a:p>
            <a:pPr marL="171450" indent="-171450">
              <a:buClr>
                <a:srgbClr val="1E3CA5"/>
              </a:buClr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1F3764"/>
                </a:solidFill>
              </a:rPr>
              <a:t>преимущественно злоупотребляющие алкоголем</a:t>
            </a:r>
          </a:p>
          <a:p>
            <a:pPr marL="171450" indent="-171450">
              <a:buClr>
                <a:srgbClr val="1E3CA5"/>
              </a:buClr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1F3764"/>
                </a:solidFill>
              </a:rPr>
              <a:t>плохие жилищно-бытовые условия</a:t>
            </a:r>
          </a:p>
          <a:p>
            <a:pPr marL="171450" indent="-171450">
              <a:buClr>
                <a:srgbClr val="1E3CA5"/>
              </a:buClr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1F3764"/>
                </a:solidFill>
              </a:rPr>
              <a:t>материальные трудности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365ADBA5-4A55-89CA-2766-6DF00D8332B1}"/>
              </a:ext>
            </a:extLst>
          </p:cNvPr>
          <p:cNvSpPr/>
          <p:nvPr/>
        </p:nvSpPr>
        <p:spPr>
          <a:xfrm>
            <a:off x="565116" y="2555266"/>
            <a:ext cx="955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1E3CA5"/>
                </a:solidFill>
                <a:cs typeface="Arial" pitchFamily="34" charset="0"/>
              </a:rPr>
              <a:t>30-40%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7BDF095-FACC-5276-090B-C94758B0CACC}"/>
              </a:ext>
            </a:extLst>
          </p:cNvPr>
          <p:cNvSpPr txBox="1"/>
          <p:nvPr/>
        </p:nvSpPr>
        <p:spPr>
          <a:xfrm>
            <a:off x="5325594" y="3482466"/>
            <a:ext cx="1549132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ru-RU" sz="1200" b="1" dirty="0">
                <a:solidFill>
                  <a:srgbClr val="1F3764"/>
                </a:solidFill>
                <a:latin typeface="+mn-lt"/>
              </a:rPr>
              <a:t>Дети с особенностями поведения</a:t>
            </a:r>
          </a:p>
          <a:p>
            <a:pPr marL="171450" indent="-171450">
              <a:buClr>
                <a:srgbClr val="1E3CA5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F3764"/>
                </a:solidFill>
                <a:latin typeface="+mn-lt"/>
              </a:rPr>
              <a:t>относительно благополучные семьи</a:t>
            </a:r>
          </a:p>
          <a:p>
            <a:pPr marL="171450" indent="-171450">
              <a:buClr>
                <a:srgbClr val="1E3CA5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F3764"/>
                </a:solidFill>
                <a:latin typeface="+mn-lt"/>
              </a:rPr>
              <a:t>подростки 12 лет и старше</a:t>
            </a:r>
          </a:p>
          <a:p>
            <a:pPr marL="171450" indent="-171450">
              <a:buClr>
                <a:srgbClr val="1E3CA5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F3764"/>
                </a:solidFill>
                <a:latin typeface="+mn-lt"/>
              </a:rPr>
              <a:t>конфликты в семье</a:t>
            </a:r>
          </a:p>
          <a:p>
            <a:pPr marL="171450" indent="-171450">
              <a:buClr>
                <a:srgbClr val="1E3CA5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F3764"/>
                </a:solidFill>
                <a:latin typeface="+mn-lt"/>
              </a:rPr>
              <a:t>побеги, девиации</a:t>
            </a:r>
          </a:p>
          <a:p>
            <a:pPr marL="171450" indent="-171450">
              <a:buClr>
                <a:srgbClr val="1E3CA5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F3764"/>
                </a:solidFill>
                <a:latin typeface="+mn-lt"/>
              </a:rPr>
              <a:t>алкогольная/ наркотическая зависимость детей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FFAF6277-DABC-E5D5-966C-E993D1E16466}"/>
              </a:ext>
            </a:extLst>
          </p:cNvPr>
          <p:cNvSpPr/>
          <p:nvPr/>
        </p:nvSpPr>
        <p:spPr>
          <a:xfrm>
            <a:off x="2242712" y="2555266"/>
            <a:ext cx="9597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1E3CA5"/>
                </a:solidFill>
                <a:cs typeface="Arial" pitchFamily="34" charset="0"/>
              </a:rPr>
              <a:t>20-35%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EF59F543-1915-E3BB-618D-E118BD77C36E}"/>
              </a:ext>
            </a:extLst>
          </p:cNvPr>
          <p:cNvSpPr/>
          <p:nvPr/>
        </p:nvSpPr>
        <p:spPr>
          <a:xfrm>
            <a:off x="3942813" y="2555266"/>
            <a:ext cx="8153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1E3CA5"/>
                </a:solidFill>
                <a:cs typeface="Arial" pitchFamily="34" charset="0"/>
              </a:rPr>
              <a:t>~</a:t>
            </a:r>
            <a:r>
              <a:rPr lang="ru-RU" sz="2000" b="1" dirty="0">
                <a:solidFill>
                  <a:srgbClr val="1E3CA5"/>
                </a:solidFill>
                <a:cs typeface="Arial" pitchFamily="34" charset="0"/>
              </a:rPr>
              <a:t>30%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A531A2D-36AC-0AF9-5F98-64ABB14C7D2C}"/>
              </a:ext>
            </a:extLst>
          </p:cNvPr>
          <p:cNvSpPr txBox="1"/>
          <p:nvPr/>
        </p:nvSpPr>
        <p:spPr>
          <a:xfrm>
            <a:off x="3632329" y="3482466"/>
            <a:ext cx="1544624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ru-RU" sz="1200" b="1" dirty="0">
                <a:solidFill>
                  <a:srgbClr val="1F3764"/>
                </a:solidFill>
                <a:latin typeface="+mn-lt"/>
              </a:rPr>
              <a:t>Дети с ОВЗ/ инвалиды</a:t>
            </a:r>
          </a:p>
          <a:p>
            <a:pPr marL="171450" indent="-171450">
              <a:buClr>
                <a:srgbClr val="1E3CA5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F3764"/>
                </a:solidFill>
                <a:latin typeface="+mn-lt"/>
              </a:rPr>
              <a:t>для получения медицинских услуг, ухода</a:t>
            </a:r>
          </a:p>
          <a:p>
            <a:pPr marL="171450" indent="-171450">
              <a:buClr>
                <a:srgbClr val="1E3CA5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F3764"/>
                </a:solidFill>
                <a:latin typeface="+mn-lt"/>
              </a:rPr>
              <a:t>для получения</a:t>
            </a:r>
            <a:r>
              <a:rPr lang="en-US" dirty="0">
                <a:solidFill>
                  <a:srgbClr val="1F3764"/>
                </a:solidFill>
                <a:latin typeface="+mn-lt"/>
              </a:rPr>
              <a:t> </a:t>
            </a:r>
            <a:r>
              <a:rPr lang="ru-RU" dirty="0">
                <a:solidFill>
                  <a:srgbClr val="1F3764"/>
                </a:solidFill>
                <a:latin typeface="+mn-lt"/>
              </a:rPr>
              <a:t>образовательных услуг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C9409A72-E34E-7263-48DC-8A9C91AF8CED}"/>
              </a:ext>
            </a:extLst>
          </p:cNvPr>
          <p:cNvSpPr/>
          <p:nvPr/>
        </p:nvSpPr>
        <p:spPr>
          <a:xfrm>
            <a:off x="5653669" y="2555266"/>
            <a:ext cx="766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1E3CA5"/>
                </a:solidFill>
                <a:cs typeface="Arial" pitchFamily="34" charset="0"/>
              </a:rPr>
              <a:t>~</a:t>
            </a:r>
            <a:r>
              <a:rPr lang="ru-RU" sz="2000" b="1" dirty="0">
                <a:solidFill>
                  <a:srgbClr val="1E3CA5"/>
                </a:solidFill>
                <a:cs typeface="Arial" pitchFamily="34" charset="0"/>
              </a:rPr>
              <a:t>10%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B666D251-1398-9D08-8D2B-3BED706833E7}"/>
              </a:ext>
            </a:extLst>
          </p:cNvPr>
          <p:cNvSpPr/>
          <p:nvPr/>
        </p:nvSpPr>
        <p:spPr>
          <a:xfrm>
            <a:off x="7214414" y="2555266"/>
            <a:ext cx="9115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1E3CA5"/>
                </a:solidFill>
                <a:cs typeface="Arial" pitchFamily="34" charset="0"/>
              </a:rPr>
              <a:t>5-</a:t>
            </a:r>
            <a:r>
              <a:rPr lang="ru-RU" sz="2000" b="1" dirty="0">
                <a:solidFill>
                  <a:srgbClr val="1E3CA5"/>
                </a:solidFill>
                <a:cs typeface="Arial" pitchFamily="34" charset="0"/>
              </a:rPr>
              <a:t>7%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755D6AB-7B64-CC52-AE09-1BE49493C64B}"/>
              </a:ext>
            </a:extLst>
          </p:cNvPr>
          <p:cNvSpPr txBox="1"/>
          <p:nvPr/>
        </p:nvSpPr>
        <p:spPr>
          <a:xfrm>
            <a:off x="1965566" y="3482465"/>
            <a:ext cx="1538705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b="1" dirty="0">
                <a:solidFill>
                  <a:srgbClr val="1F3764"/>
                </a:solidFill>
              </a:rPr>
              <a:t>Родители-одиночки</a:t>
            </a:r>
          </a:p>
          <a:p>
            <a:pPr marL="171450" indent="-171450">
              <a:buClr>
                <a:srgbClr val="1E3CA5"/>
              </a:buClr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1F3764"/>
                </a:solidFill>
              </a:rPr>
              <a:t>плохие жилищно-бытовые условия</a:t>
            </a:r>
          </a:p>
          <a:p>
            <a:pPr marL="171450" indent="-171450">
              <a:buClr>
                <a:srgbClr val="1E3CA5"/>
              </a:buClr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1F3764"/>
                </a:solidFill>
              </a:rPr>
              <a:t>материальные трудности</a:t>
            </a:r>
          </a:p>
          <a:p>
            <a:pPr marL="171450" indent="-171450">
              <a:buClr>
                <a:srgbClr val="1E3CA5"/>
              </a:buClr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1F3764"/>
                </a:solidFill>
              </a:rPr>
              <a:t>специфика трудовой деятельности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5AED950-CDE5-ADD6-FAB7-B8E325791D60}"/>
              </a:ext>
            </a:extLst>
          </p:cNvPr>
          <p:cNvSpPr txBox="1"/>
          <p:nvPr/>
        </p:nvSpPr>
        <p:spPr>
          <a:xfrm>
            <a:off x="7015796" y="3482465"/>
            <a:ext cx="1548341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ru-RU" sz="1200" b="1" dirty="0">
                <a:solidFill>
                  <a:srgbClr val="1F3764"/>
                </a:solidFill>
                <a:latin typeface="+mn-lt"/>
              </a:rPr>
              <a:t>Болезнь/ ОВЗ родителей</a:t>
            </a:r>
          </a:p>
          <a:p>
            <a:pPr marL="171450" indent="-171450">
              <a:buClr>
                <a:srgbClr val="1E3CA5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F3764"/>
                </a:solidFill>
                <a:latin typeface="+mn-lt"/>
              </a:rPr>
              <a:t>одинокие мамы, нет родственников</a:t>
            </a:r>
          </a:p>
          <a:p>
            <a:pPr marL="171450" indent="-171450">
              <a:buClr>
                <a:srgbClr val="1E3CA5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F3764"/>
                </a:solidFill>
                <a:latin typeface="+mn-lt"/>
              </a:rPr>
              <a:t>плохие жилищно-бытовые условия</a:t>
            </a:r>
          </a:p>
          <a:p>
            <a:pPr marL="171450" indent="-171450">
              <a:buClr>
                <a:srgbClr val="1E3CA5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F3764"/>
                </a:solidFill>
                <a:latin typeface="+mn-lt"/>
              </a:rPr>
              <a:t>материальные трудности</a:t>
            </a:r>
            <a:endParaRPr lang="ru-RU" sz="1050" dirty="0">
              <a:solidFill>
                <a:srgbClr val="1F3764"/>
              </a:solidFill>
              <a:latin typeface="+mn-lt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C959A74E-BDB2-E87D-6721-BE43CD53FAED}"/>
              </a:ext>
            </a:extLst>
          </p:cNvPr>
          <p:cNvSpPr/>
          <p:nvPr/>
        </p:nvSpPr>
        <p:spPr>
          <a:xfrm>
            <a:off x="271001" y="2085278"/>
            <a:ext cx="1543860" cy="3614481"/>
          </a:xfrm>
          <a:prstGeom prst="rect">
            <a:avLst/>
          </a:prstGeom>
          <a:noFill/>
          <a:ln w="12700">
            <a:solidFill>
              <a:srgbClr val="1E3C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B162192A-4D7E-013C-5F92-C9644227E005}"/>
              </a:ext>
            </a:extLst>
          </p:cNvPr>
          <p:cNvSpPr/>
          <p:nvPr/>
        </p:nvSpPr>
        <p:spPr>
          <a:xfrm>
            <a:off x="1948995" y="2085280"/>
            <a:ext cx="1547232" cy="3599241"/>
          </a:xfrm>
          <a:prstGeom prst="rect">
            <a:avLst/>
          </a:prstGeom>
          <a:noFill/>
          <a:ln w="12700">
            <a:solidFill>
              <a:srgbClr val="1E3C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DA914281-F018-A395-8C0E-7BF952A74008}"/>
              </a:ext>
            </a:extLst>
          </p:cNvPr>
          <p:cNvSpPr/>
          <p:nvPr/>
        </p:nvSpPr>
        <p:spPr>
          <a:xfrm>
            <a:off x="3630361" y="2085278"/>
            <a:ext cx="1550031" cy="3599242"/>
          </a:xfrm>
          <a:prstGeom prst="rect">
            <a:avLst/>
          </a:prstGeom>
          <a:noFill/>
          <a:ln w="12700">
            <a:solidFill>
              <a:srgbClr val="1E3C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C0C84FFA-DADD-A48E-4826-7C64C18EB015}"/>
              </a:ext>
            </a:extLst>
          </p:cNvPr>
          <p:cNvSpPr/>
          <p:nvPr/>
        </p:nvSpPr>
        <p:spPr>
          <a:xfrm>
            <a:off x="5314526" y="2085279"/>
            <a:ext cx="1560745" cy="3813233"/>
          </a:xfrm>
          <a:prstGeom prst="rect">
            <a:avLst/>
          </a:prstGeom>
          <a:noFill/>
          <a:ln w="12700">
            <a:solidFill>
              <a:srgbClr val="1E3C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C1EACE9A-2A74-CC19-8BBB-BAB3130A4616}"/>
              </a:ext>
            </a:extLst>
          </p:cNvPr>
          <p:cNvSpPr/>
          <p:nvPr/>
        </p:nvSpPr>
        <p:spPr>
          <a:xfrm>
            <a:off x="7009402" y="2085278"/>
            <a:ext cx="1563098" cy="3614481"/>
          </a:xfrm>
          <a:prstGeom prst="rect">
            <a:avLst/>
          </a:prstGeom>
          <a:noFill/>
          <a:ln w="12700">
            <a:solidFill>
              <a:srgbClr val="1E3C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xmlns="" id="{78759BA2-84D3-AAC3-C19D-F9DCA3D2A013}"/>
              </a:ext>
            </a:extLst>
          </p:cNvPr>
          <p:cNvGrpSpPr/>
          <p:nvPr/>
        </p:nvGrpSpPr>
        <p:grpSpPr>
          <a:xfrm>
            <a:off x="6894784" y="567662"/>
            <a:ext cx="2057614" cy="299159"/>
            <a:chOff x="8769297" y="258401"/>
            <a:chExt cx="2743484" cy="299159"/>
          </a:xfrm>
        </p:grpSpPr>
        <p:sp>
          <p:nvSpPr>
            <p:cNvPr id="25" name="Грантовый конкурс 2020">
              <a:extLst>
                <a:ext uri="{FF2B5EF4-FFF2-40B4-BE49-F238E27FC236}">
                  <a16:creationId xmlns:a16="http://schemas.microsoft.com/office/drawing/2014/main" xmlns="" id="{9B47DD40-FD9E-DE1A-27C0-E6452C7B179F}"/>
                </a:ext>
              </a:extLst>
            </p:cNvPr>
            <p:cNvSpPr txBox="1"/>
            <p:nvPr/>
          </p:nvSpPr>
          <p:spPr>
            <a:xfrm>
              <a:off x="8769297" y="271928"/>
              <a:ext cx="2743484" cy="26161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rIns="45719">
              <a:spAutoFit/>
            </a:bodyPr>
            <a:lstStyle>
              <a:lvl1pPr algn="l" defTabSz="914400">
                <a:defRPr sz="2500">
                  <a:solidFill>
                    <a:srgbClr val="253D6B"/>
                  </a:solidFill>
                  <a:latin typeface="+mn-lt"/>
                  <a:ea typeface="+mn-ea"/>
                  <a:cs typeface="+mn-cs"/>
                  <a:sym typeface="Euclid Circular A Regular"/>
                </a:defRPr>
              </a:lvl1pPr>
            </a:lstStyle>
            <a:p>
              <a:r>
                <a:rPr lang="ru-RU" sz="1100" dirty="0"/>
                <a:t>Причины социального сиротства</a:t>
              </a:r>
              <a:endParaRPr sz="1100" dirty="0"/>
            </a:p>
          </p:txBody>
        </p:sp>
        <p:sp>
          <p:nvSpPr>
            <p:cNvPr id="26" name="Сквиркл">
              <a:extLst>
                <a:ext uri="{FF2B5EF4-FFF2-40B4-BE49-F238E27FC236}">
                  <a16:creationId xmlns:a16="http://schemas.microsoft.com/office/drawing/2014/main" xmlns="" id="{D1DB63B0-CD64-D70A-E680-86711E323B1F}"/>
                </a:ext>
              </a:extLst>
            </p:cNvPr>
            <p:cNvSpPr/>
            <p:nvPr/>
          </p:nvSpPr>
          <p:spPr>
            <a:xfrm>
              <a:off x="8778097" y="258401"/>
              <a:ext cx="2687444" cy="299159"/>
            </a:xfrm>
            <a:prstGeom prst="roundRect">
              <a:avLst>
                <a:gd name="adj" fmla="val 50000"/>
              </a:avLst>
            </a:prstGeom>
            <a:ln w="25400">
              <a:solidFill>
                <a:srgbClr val="263F6E"/>
              </a:solidFill>
              <a:miter/>
            </a:ln>
          </p:spPr>
          <p:txBody>
            <a:bodyPr lIns="45719" rIns="45719" anchor="ctr"/>
            <a:lstStyle/>
            <a:p>
              <a:pPr algn="l" defTabSz="914400">
                <a:defRPr sz="1800">
                  <a:solidFill>
                    <a:srgbClr val="253D6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445786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01297" y="344301"/>
            <a:ext cx="6036886" cy="589979"/>
          </a:xfrm>
          <a:prstGeom prst="rect">
            <a:avLst/>
          </a:prstGeom>
          <a:ln w="12700">
            <a:miter lim="400000"/>
          </a:ln>
        </p:spPr>
        <p:txBody>
          <a:bodyPr lIns="22860" rIns="22860">
            <a:noAutofit/>
          </a:bodyPr>
          <a:lstStyle/>
          <a:p>
            <a:pPr defTabSz="457200">
              <a:lnSpc>
                <a:spcPct val="100000"/>
              </a:lnSpc>
              <a:defRPr sz="6600">
                <a:solidFill>
                  <a:srgbClr val="263F6F"/>
                </a:solidFill>
                <a:latin typeface="+mn-lt"/>
                <a:ea typeface="+mn-ea"/>
                <a:cs typeface="+mn-cs"/>
                <a:sym typeface="Euclid Circular A Regular"/>
              </a:defRPr>
            </a:pP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Типичный портрет</a:t>
            </a: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xmlns="" id="{78759BA2-84D3-AAC3-C19D-F9DCA3D2A013}"/>
              </a:ext>
            </a:extLst>
          </p:cNvPr>
          <p:cNvGrpSpPr/>
          <p:nvPr/>
        </p:nvGrpSpPr>
        <p:grpSpPr>
          <a:xfrm>
            <a:off x="6990308" y="575149"/>
            <a:ext cx="2057614" cy="299159"/>
            <a:chOff x="8769297" y="271928"/>
            <a:chExt cx="2743484" cy="299159"/>
          </a:xfrm>
        </p:grpSpPr>
        <p:sp>
          <p:nvSpPr>
            <p:cNvPr id="25" name="Грантовый конкурс 2020">
              <a:extLst>
                <a:ext uri="{FF2B5EF4-FFF2-40B4-BE49-F238E27FC236}">
                  <a16:creationId xmlns:a16="http://schemas.microsoft.com/office/drawing/2014/main" xmlns="" id="{9B47DD40-FD9E-DE1A-27C0-E6452C7B179F}"/>
                </a:ext>
              </a:extLst>
            </p:cNvPr>
            <p:cNvSpPr txBox="1"/>
            <p:nvPr/>
          </p:nvSpPr>
          <p:spPr>
            <a:xfrm>
              <a:off x="8769297" y="271928"/>
              <a:ext cx="2743484" cy="26161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rIns="45719">
              <a:spAutoFit/>
            </a:bodyPr>
            <a:lstStyle>
              <a:lvl1pPr algn="l" defTabSz="914400">
                <a:defRPr sz="2500">
                  <a:solidFill>
                    <a:srgbClr val="253D6B"/>
                  </a:solidFill>
                  <a:latin typeface="+mn-lt"/>
                  <a:ea typeface="+mn-ea"/>
                  <a:cs typeface="+mn-cs"/>
                  <a:sym typeface="Euclid Circular A Regular"/>
                </a:defRPr>
              </a:lvl1pPr>
            </a:lstStyle>
            <a:p>
              <a:r>
                <a:rPr lang="ru-RU" sz="1100" dirty="0"/>
                <a:t>Причины социального сиротства</a:t>
              </a:r>
              <a:endParaRPr sz="1100" dirty="0"/>
            </a:p>
          </p:txBody>
        </p:sp>
        <p:sp>
          <p:nvSpPr>
            <p:cNvPr id="26" name="Сквиркл">
              <a:extLst>
                <a:ext uri="{FF2B5EF4-FFF2-40B4-BE49-F238E27FC236}">
                  <a16:creationId xmlns:a16="http://schemas.microsoft.com/office/drawing/2014/main" xmlns="" id="{D1DB63B0-CD64-D70A-E680-86711E323B1F}"/>
                </a:ext>
              </a:extLst>
            </p:cNvPr>
            <p:cNvSpPr/>
            <p:nvPr/>
          </p:nvSpPr>
          <p:spPr>
            <a:xfrm>
              <a:off x="8797317" y="271928"/>
              <a:ext cx="2687444" cy="299159"/>
            </a:xfrm>
            <a:prstGeom prst="roundRect">
              <a:avLst>
                <a:gd name="adj" fmla="val 50000"/>
              </a:avLst>
            </a:prstGeom>
            <a:ln w="25400">
              <a:solidFill>
                <a:srgbClr val="263F6E"/>
              </a:solidFill>
              <a:miter/>
            </a:ln>
          </p:spPr>
          <p:txBody>
            <a:bodyPr lIns="45719" rIns="45719" anchor="ctr"/>
            <a:lstStyle/>
            <a:p>
              <a:pPr algn="l" defTabSz="914400">
                <a:defRPr sz="1800">
                  <a:solidFill>
                    <a:srgbClr val="253D6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FCC1A15-B69D-00DD-9DFB-29C9C9B8228E}"/>
              </a:ext>
            </a:extLst>
          </p:cNvPr>
          <p:cNvSpPr txBox="1"/>
          <p:nvPr/>
        </p:nvSpPr>
        <p:spPr>
          <a:xfrm>
            <a:off x="242266" y="1813098"/>
            <a:ext cx="3827807" cy="472902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ru-RU"/>
            </a:defPPr>
            <a:lvl1pPr indent="0" defTabSz="80073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>
                <a:solidFill>
                  <a:srgbClr val="385187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sz="1800" b="1" dirty="0">
                <a:solidFill>
                  <a:srgbClr val="1F3764"/>
                </a:solidFill>
              </a:rPr>
              <a:t>Дети в детских учреждениях</a:t>
            </a:r>
          </a:p>
        </p:txBody>
      </p:sp>
      <p:graphicFrame>
        <p:nvGraphicFramePr>
          <p:cNvPr id="30" name="Таблица 30">
            <a:extLst>
              <a:ext uri="{FF2B5EF4-FFF2-40B4-BE49-F238E27FC236}">
                <a16:creationId xmlns:a16="http://schemas.microsoft.com/office/drawing/2014/main" xmlns="" id="{DBA1CAB1-40B3-DA1C-6C22-A9A604F493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644352"/>
              </p:ext>
            </p:extLst>
          </p:nvPr>
        </p:nvGraphicFramePr>
        <p:xfrm>
          <a:off x="827584" y="2420888"/>
          <a:ext cx="7411584" cy="3767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28462">
                  <a:extLst>
                    <a:ext uri="{9D8B030D-6E8A-4147-A177-3AD203B41FA5}">
                      <a16:colId xmlns:a16="http://schemas.microsoft.com/office/drawing/2014/main" xmlns="" val="533110728"/>
                    </a:ext>
                  </a:extLst>
                </a:gridCol>
                <a:gridCol w="1383122">
                  <a:extLst>
                    <a:ext uri="{9D8B030D-6E8A-4147-A177-3AD203B41FA5}">
                      <a16:colId xmlns:a16="http://schemas.microsoft.com/office/drawing/2014/main" xmlns="" val="3409121806"/>
                    </a:ext>
                  </a:extLst>
                </a:gridCol>
              </a:tblGrid>
              <a:tr h="381258">
                <a:tc gridSpan="2"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1F3764"/>
                          </a:solidFill>
                        </a:rPr>
                        <a:t>Из каких семей?</a:t>
                      </a: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1F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7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 dirty="0">
                        <a:solidFill>
                          <a:srgbClr val="1F3764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1F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30351802"/>
                  </a:ext>
                </a:extLst>
              </a:tr>
              <a:tr h="381258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rgbClr val="1F3764"/>
                          </a:solidFill>
                        </a:rPr>
                        <a:t>Многодетная семья </a:t>
                      </a:r>
                      <a:endParaRPr lang="ru-RU" sz="1400" dirty="0">
                        <a:solidFill>
                          <a:srgbClr val="1F3764"/>
                        </a:solidFill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F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>
                          <a:solidFill>
                            <a:srgbClr val="1F3764"/>
                          </a:solidFill>
                        </a:rPr>
                        <a:t>56,0%</a:t>
                      </a:r>
                      <a:endParaRPr lang="ru-RU" sz="1400" dirty="0">
                        <a:solidFill>
                          <a:srgbClr val="1F3764"/>
                        </a:solidFill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F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21119073"/>
                  </a:ext>
                </a:extLst>
              </a:tr>
              <a:tr h="3812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1F3764"/>
                          </a:solidFill>
                        </a:rPr>
                        <a:t>Неполная семья </a:t>
                      </a: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F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>
                          <a:solidFill>
                            <a:srgbClr val="1F3764"/>
                          </a:solidFill>
                        </a:rPr>
                        <a:t>59,6%</a:t>
                      </a:r>
                      <a:endParaRPr lang="ru-RU" sz="1400" dirty="0">
                        <a:solidFill>
                          <a:srgbClr val="1F3764"/>
                        </a:solidFill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F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50776300"/>
                  </a:ext>
                </a:extLst>
              </a:tr>
              <a:tr h="381258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rgbClr val="1F3764"/>
                          </a:solidFill>
                        </a:rPr>
                        <a:t>Мать лишена родительских  прав </a:t>
                      </a: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F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rgbClr val="1F3764"/>
                          </a:solidFill>
                        </a:rPr>
                        <a:t>67,3%</a:t>
                      </a: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F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36900275"/>
                  </a:ext>
                </a:extLst>
              </a:tr>
              <a:tr h="381258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rgbClr val="1F3764"/>
                          </a:solidFill>
                        </a:rPr>
                        <a:t>Сироты</a:t>
                      </a:r>
                      <a:endParaRPr lang="ru-RU" sz="1400" dirty="0">
                        <a:solidFill>
                          <a:srgbClr val="1F3764"/>
                        </a:solidFill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F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rgbClr val="1F3764"/>
                          </a:solidFill>
                        </a:rPr>
                        <a:t>10,8%</a:t>
                      </a:r>
                      <a:endParaRPr lang="ru-RU" sz="1400" dirty="0">
                        <a:solidFill>
                          <a:srgbClr val="1F3764"/>
                        </a:solidFill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F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38171680"/>
                  </a:ext>
                </a:extLst>
              </a:tr>
              <a:tr h="33590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rgbClr val="1F3764"/>
                          </a:solidFill>
                          <a:latin typeface="+mn-lt"/>
                          <a:ea typeface="+mn-ea"/>
                          <a:cs typeface="+mn-cs"/>
                        </a:rPr>
                        <a:t>Какие дети?</a:t>
                      </a: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F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7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>
                        <a:solidFill>
                          <a:srgbClr val="1F376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F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34230176"/>
                  </a:ext>
                </a:extLst>
              </a:tr>
              <a:tr h="381258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1F3764"/>
                          </a:solidFill>
                        </a:rPr>
                        <a:t>Мальчики</a:t>
                      </a: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F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rgbClr val="1F3764"/>
                          </a:solidFill>
                        </a:rPr>
                        <a:t>62,0%</a:t>
                      </a:r>
                      <a:endParaRPr lang="ru-RU" sz="1400" dirty="0">
                        <a:solidFill>
                          <a:srgbClr val="1F3764"/>
                        </a:solidFill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F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16813681"/>
                  </a:ext>
                </a:extLst>
              </a:tr>
              <a:tr h="381258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1F3764"/>
                          </a:solidFill>
                        </a:rPr>
                        <a:t>Подростки</a:t>
                      </a: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F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rgbClr val="1F3764"/>
                          </a:solidFill>
                        </a:rPr>
                        <a:t>77,6%</a:t>
                      </a:r>
                      <a:endParaRPr lang="ru-RU" sz="1400" dirty="0">
                        <a:solidFill>
                          <a:srgbClr val="1F3764"/>
                        </a:solidFill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F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17299714"/>
                  </a:ext>
                </a:extLst>
              </a:tr>
              <a:tr h="381258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rgbClr val="1F3764"/>
                          </a:solidFill>
                        </a:rPr>
                        <a:t>Имеют проблемы со здоровьем </a:t>
                      </a:r>
                      <a:endParaRPr lang="ru-RU" sz="1400" dirty="0">
                        <a:solidFill>
                          <a:srgbClr val="1F3764"/>
                        </a:solidFill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F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rgbClr val="1F3764"/>
                          </a:solidFill>
                        </a:rPr>
                        <a:t>96,7%</a:t>
                      </a:r>
                      <a:endParaRPr lang="ru-RU" sz="1400" dirty="0">
                        <a:solidFill>
                          <a:srgbClr val="1F3764"/>
                        </a:solidFill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F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01659379"/>
                  </a:ext>
                </a:extLst>
              </a:tr>
              <a:tr h="381258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rgbClr val="1F3764"/>
                          </a:solidFill>
                        </a:rPr>
                        <a:t>Есть братья / сестры </a:t>
                      </a:r>
                      <a:endParaRPr lang="ru-RU" sz="1400" dirty="0">
                        <a:solidFill>
                          <a:srgbClr val="1F3764"/>
                        </a:solidFill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F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rgbClr val="1F3764"/>
                          </a:solidFill>
                        </a:rPr>
                        <a:t>49,7%</a:t>
                      </a:r>
                      <a:endParaRPr lang="ru-RU" sz="1400" dirty="0">
                        <a:solidFill>
                          <a:srgbClr val="1F3764"/>
                        </a:solidFill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F37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3526236"/>
                  </a:ext>
                </a:extLst>
              </a:tr>
            </a:tbl>
          </a:graphicData>
        </a:graphic>
      </p:graphicFrame>
      <p:sp>
        <p:nvSpPr>
          <p:cNvPr id="32" name="прирост ВВП за год">
            <a:extLst>
              <a:ext uri="{FF2B5EF4-FFF2-40B4-BE49-F238E27FC236}">
                <a16:creationId xmlns:a16="http://schemas.microsoft.com/office/drawing/2014/main" xmlns="" id="{01FF37D9-294E-5666-CD74-61F9720FFBAD}"/>
              </a:ext>
            </a:extLst>
          </p:cNvPr>
          <p:cNvSpPr txBox="1">
            <a:spLocks/>
          </p:cNvSpPr>
          <p:nvPr/>
        </p:nvSpPr>
        <p:spPr>
          <a:xfrm>
            <a:off x="177253" y="1057859"/>
            <a:ext cx="8388104" cy="74620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Autofit/>
          </a:bodyPr>
          <a:lstStyle>
            <a:lvl1pPr marL="228600" indent="-228600" algn="l" defTabSz="80073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5335" b="0" kern="1200">
                <a:solidFill>
                  <a:srgbClr val="385187"/>
                </a:solidFill>
                <a:latin typeface="+mn-lt"/>
                <a:ea typeface="+mn-ea"/>
                <a:cs typeface="+mn-cs"/>
                <a:sym typeface="Euclid Circular A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 smtClean="0"/>
              <a:t>Источники: исследование </a:t>
            </a:r>
            <a:r>
              <a:rPr lang="ru-RU" sz="1300" dirty="0"/>
              <a:t>причин социального </a:t>
            </a:r>
            <a:r>
              <a:rPr lang="ru-RU" sz="1300" dirty="0" smtClean="0"/>
              <a:t>сиротства, стат. данные и данные мониторинга Министерства просвещения РФ, </a:t>
            </a:r>
            <a:r>
              <a:rPr lang="ru-RU" sz="1300" dirty="0" smtClean="0"/>
              <a:t>2018-2019</a:t>
            </a:r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3924904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648072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Потребности женщин при  обращении  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0963" y="908720"/>
            <a:ext cx="8640514" cy="391703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ru-RU" sz="2000" dirty="0" smtClean="0">
                <a:solidFill>
                  <a:srgbClr val="002060"/>
                </a:solidFill>
              </a:rPr>
              <a:t>Потребность </a:t>
            </a:r>
            <a:r>
              <a:rPr lang="ru-RU" sz="2000" dirty="0">
                <a:solidFill>
                  <a:srgbClr val="002060"/>
                </a:solidFill>
              </a:rPr>
              <a:t>в </a:t>
            </a:r>
            <a:r>
              <a:rPr lang="ru-RU" sz="2000" b="1" dirty="0">
                <a:solidFill>
                  <a:srgbClr val="002060"/>
                </a:solidFill>
              </a:rPr>
              <a:t>жилье, материальной помощи и психологической </a:t>
            </a:r>
            <a:r>
              <a:rPr lang="ru-RU" sz="2000" dirty="0" smtClean="0">
                <a:solidFill>
                  <a:srgbClr val="002060"/>
                </a:solidFill>
              </a:rPr>
              <a:t>поддержке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ru-RU" sz="2000" dirty="0" smtClean="0">
                <a:solidFill>
                  <a:srgbClr val="002060"/>
                </a:solidFill>
              </a:rPr>
              <a:t>На потребность </a:t>
            </a:r>
            <a:r>
              <a:rPr lang="ru-RU" sz="2000" dirty="0">
                <a:solidFill>
                  <a:srgbClr val="002060"/>
                </a:solidFill>
              </a:rPr>
              <a:t>в психологической поддержке </a:t>
            </a:r>
            <a:r>
              <a:rPr lang="ru-RU" sz="2000" dirty="0" smtClean="0">
                <a:solidFill>
                  <a:srgbClr val="002060"/>
                </a:solidFill>
              </a:rPr>
              <a:t>указывали те </a:t>
            </a:r>
            <a:r>
              <a:rPr lang="ru-RU" sz="2000" dirty="0">
                <a:solidFill>
                  <a:srgbClr val="002060"/>
                </a:solidFill>
              </a:rPr>
              <a:t>участницы опроса, которые </a:t>
            </a:r>
            <a:r>
              <a:rPr lang="ru-RU" sz="2000" dirty="0" smtClean="0">
                <a:solidFill>
                  <a:srgbClr val="002060"/>
                </a:solidFill>
              </a:rPr>
              <a:t>получали </a:t>
            </a:r>
            <a:r>
              <a:rPr lang="ru-RU" sz="2000" dirty="0">
                <a:solidFill>
                  <a:srgbClr val="002060"/>
                </a:solidFill>
              </a:rPr>
              <a:t>некоторую поддержку от своего окружения. </a:t>
            </a:r>
            <a:endParaRPr lang="ru-RU" sz="2000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ru-RU" sz="2000" dirty="0" smtClean="0">
                <a:solidFill>
                  <a:srgbClr val="002060"/>
                </a:solidFill>
              </a:rPr>
              <a:t>Для </a:t>
            </a:r>
            <a:r>
              <a:rPr lang="ru-RU" sz="2000" dirty="0">
                <a:solidFill>
                  <a:srgbClr val="002060"/>
                </a:solidFill>
              </a:rPr>
              <a:t>«коренных жительниц» психологическая поддержка была более значима, чем для «приезжих», а для состоявших в официальном браке – более значима, чем для состоявших в гражданском браке </a:t>
            </a:r>
            <a:r>
              <a:rPr lang="ru-RU" sz="2000" dirty="0" smtClean="0">
                <a:solidFill>
                  <a:srgbClr val="002060"/>
                </a:solidFill>
              </a:rPr>
              <a:t>или не имевших партнера. 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ru-RU" sz="2000" dirty="0" smtClean="0">
                <a:solidFill>
                  <a:srgbClr val="002060"/>
                </a:solidFill>
              </a:rPr>
              <a:t>При отсутствии поддержки окружения на первый план выходили потребности в жилье и средствах к существованию. 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endParaRPr lang="ru-RU" sz="2000" dirty="0" smtClean="0"/>
          </a:p>
          <a:p>
            <a:pPr>
              <a:spcBef>
                <a:spcPts val="0"/>
              </a:spcBef>
              <a:spcAft>
                <a:spcPts val="1000"/>
              </a:spcAft>
            </a:pP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661248"/>
            <a:ext cx="791642" cy="71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359309" y="4581128"/>
            <a:ext cx="8208911" cy="23042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" indent="0">
              <a:buFont typeface="Arial" pitchFamily="34" charset="0"/>
              <a:buNone/>
            </a:pPr>
            <a:r>
              <a:rPr lang="ru-RU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сборника. </a:t>
            </a:r>
            <a:r>
              <a:rPr lang="ru-RU" sz="2600" b="1" dirty="0" smtClean="0">
                <a:solidFill>
                  <a:srgbClr val="002060"/>
                </a:solidFill>
              </a:rPr>
              <a:t>Основные потребности:               </a:t>
            </a:r>
            <a:r>
              <a:rPr lang="ru-RU" sz="2000" dirty="0" smtClean="0">
                <a:solidFill>
                  <a:srgbClr val="002060"/>
                </a:solidFill>
              </a:rPr>
              <a:t>	</a:t>
            </a:r>
          </a:p>
          <a:p>
            <a:pPr marL="377190"/>
            <a:r>
              <a:rPr lang="ru-RU" sz="2000" dirty="0" smtClean="0">
                <a:solidFill>
                  <a:srgbClr val="002060"/>
                </a:solidFill>
              </a:rPr>
              <a:t>Было негде жить - 67,3%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Не было средств к существованию - 55,8%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Нужна была психологическая поддержка -  40,4%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Нужна была защита от угроз - 11,5%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Найти спокойное место, чтобы отдохнуть  -13,5%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Уклонилась от ответа - 1,9%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540818" y="386397"/>
            <a:ext cx="7596336" cy="863823"/>
          </a:xfrm>
        </p:spPr>
        <p:txBody>
          <a:bodyPr>
            <a:normAutofit fontScale="90000"/>
          </a:bodyPr>
          <a:lstStyle/>
          <a:p>
            <a:r>
              <a:rPr lang="ru-RU" altLang="ru-RU" sz="31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На базе МОО «Аистенок» кризисное отделение для женщин с детьми с 2009 г.</a:t>
            </a:r>
            <a:endParaRPr lang="ru-RU" altLang="ru-RU" sz="3100" b="1" i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8370" name="Содержимое 2"/>
          <p:cNvSpPr>
            <a:spLocks noGrp="1"/>
          </p:cNvSpPr>
          <p:nvPr>
            <p:ph type="subTitle" idx="4294967295"/>
          </p:nvPr>
        </p:nvSpPr>
        <p:spPr>
          <a:xfrm>
            <a:off x="220662" y="2060848"/>
            <a:ext cx="8702675" cy="4536504"/>
          </a:xfrm>
        </p:spPr>
        <p:txBody>
          <a:bodyPr>
            <a:normAutofit/>
          </a:bodyPr>
          <a:lstStyle/>
          <a:p>
            <a:pPr marL="0" indent="0" algn="ctr">
              <a:buFont typeface="Symbol" pitchFamily="18" charset="2"/>
              <a:buNone/>
            </a:pPr>
            <a:r>
              <a:rPr lang="ru-RU" altLang="ru-RU" sz="2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Создание условий (содержание) для временного проживания женщин с маленькими детьми до урегулирования трудной жизненной ситуации семьи</a:t>
            </a:r>
          </a:p>
          <a:p>
            <a:pPr marL="0" indent="0" algn="ctr">
              <a:buFont typeface="Symbol" pitchFamily="18" charset="2"/>
              <a:buNone/>
            </a:pPr>
            <a:endParaRPr lang="ru-RU" altLang="ru-RU" sz="2400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marL="0" indent="0" algn="ctr">
              <a:buFont typeface="Symbol" pitchFamily="18" charset="2"/>
              <a:buNone/>
            </a:pPr>
            <a:endParaRPr lang="ru-RU" altLang="ru-RU" sz="2400" dirty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marL="0" indent="0" algn="ctr">
              <a:buFont typeface="Symbol" pitchFamily="18" charset="2"/>
              <a:buNone/>
            </a:pPr>
            <a:endParaRPr lang="ru-RU" altLang="ru-RU" sz="2400" dirty="0" smtClean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marL="0" indent="0" algn="ctr">
              <a:buFont typeface="Symbol" pitchFamily="18" charset="2"/>
              <a:buNone/>
            </a:pPr>
            <a:endParaRPr lang="ru-RU" altLang="ru-RU" sz="2400" dirty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marL="0" indent="0" algn="ctr">
              <a:buFont typeface="Symbol" pitchFamily="18" charset="2"/>
              <a:buNone/>
            </a:pPr>
            <a:endParaRPr lang="ru-RU" altLang="ru-RU" sz="2400" dirty="0" smtClean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marL="0" indent="0" algn="ctr">
              <a:buFont typeface="Symbol" pitchFamily="18" charset="2"/>
              <a:buNone/>
            </a:pPr>
            <a:endParaRPr lang="ru-RU" altLang="ru-RU" sz="2400" dirty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marL="0" indent="0" algn="ctr">
              <a:buFont typeface="Symbol" pitchFamily="18" charset="2"/>
              <a:buNone/>
            </a:pPr>
            <a:r>
              <a:rPr lang="ru-RU" altLang="ru-RU" sz="24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МОО «Аистенок» работает с 2003 г. </a:t>
            </a:r>
            <a:endParaRPr lang="ru-RU" altLang="ru-RU" sz="2800" b="1" dirty="0" smtClean="0">
              <a:solidFill>
                <a:srgbClr val="898989"/>
              </a:solidFill>
              <a:latin typeface="Monotype Corsiva" pitchFamily="66" charset="0"/>
            </a:endParaRPr>
          </a:p>
        </p:txBody>
      </p:sp>
      <p:pic>
        <p:nvPicPr>
          <p:cNvPr id="5939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3683097"/>
            <a:ext cx="2302768" cy="1896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C:\Users\Владелец\Desktop\с телефона\август\889fd044-e84c-4f06-bdaf-38ddef1a5f58.JPG"/>
          <p:cNvPicPr>
            <a:picLocks noChangeAspect="1" noChangeArrowheads="1"/>
          </p:cNvPicPr>
          <p:nvPr/>
        </p:nvPicPr>
        <p:blipFill>
          <a:blip r:embed="rId3" cstate="print"/>
          <a:srcRect r="15109"/>
          <a:stretch>
            <a:fillRect/>
          </a:stretch>
        </p:blipFill>
        <p:spPr bwMode="auto">
          <a:xfrm>
            <a:off x="2623524" y="3696688"/>
            <a:ext cx="2879011" cy="1905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C:\Users\Владелец\Desktop\ДОМ\SGWU9410.JPG"/>
          <p:cNvPicPr>
            <a:picLocks noChangeAspect="1" noChangeArrowheads="1"/>
          </p:cNvPicPr>
          <p:nvPr/>
        </p:nvPicPr>
        <p:blipFill rotWithShape="1">
          <a:blip r:embed="rId4" cstate="print"/>
          <a:srcRect l="14621"/>
          <a:stretch/>
        </p:blipFill>
        <p:spPr bwMode="auto">
          <a:xfrm>
            <a:off x="5652120" y="3688981"/>
            <a:ext cx="3337328" cy="1896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1539"/>
            <a:ext cx="791642" cy="71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7375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Удовлетворенность услугами</a:t>
            </a:r>
            <a:endParaRPr lang="ru-RU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3888" y="1556792"/>
            <a:ext cx="5400599" cy="460851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ru-RU" sz="1800" dirty="0" smtClean="0">
                <a:solidFill>
                  <a:srgbClr val="002060"/>
                </a:solidFill>
              </a:rPr>
              <a:t>Предоставляемый кризисными центрами спектр услуг в целом соответствовал потребностям клиенток, однако не все услуги удовлетворяли их в равной мере. 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ru-RU" sz="1800" dirty="0" smtClean="0">
                <a:solidFill>
                  <a:srgbClr val="002060"/>
                </a:solidFill>
              </a:rPr>
              <a:t>Услугой, которая вызывает больше всего претензий, оказалось проведение мастер-классов. 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ru-RU" sz="1800" dirty="0">
                <a:solidFill>
                  <a:srgbClr val="002060"/>
                </a:solidFill>
              </a:rPr>
              <a:t>Н</a:t>
            </a:r>
            <a:r>
              <a:rPr lang="ru-RU" sz="1800" dirty="0" smtClean="0">
                <a:solidFill>
                  <a:srgbClr val="002060"/>
                </a:solidFill>
              </a:rPr>
              <a:t>аибольшую удовлетворенность вызвала такая высокоспециализированная услуга, как защита интересов клиенток в суде. 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ru-RU" sz="1800" dirty="0" smtClean="0">
                <a:solidFill>
                  <a:srgbClr val="002060"/>
                </a:solidFill>
              </a:rPr>
              <a:t>Оценка услуги «предоставление проживания» сопровождалась достаточно значительной долей уклонившихся от ответа, что свидетельствует об определенном скрытом напряжении.</a:t>
            </a:r>
            <a:endParaRPr lang="ru-RU" sz="1800" dirty="0"/>
          </a:p>
        </p:txBody>
      </p:sp>
      <p:pic>
        <p:nvPicPr>
          <p:cNvPr id="3074" name="Picture 2" descr="E:\7-9 декабря\фотограф\IMG_412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1" r="17187"/>
          <a:stretch/>
        </p:blipFill>
        <p:spPr bwMode="auto">
          <a:xfrm>
            <a:off x="323528" y="1988841"/>
            <a:ext cx="2952328" cy="283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785" y="404664"/>
            <a:ext cx="791642" cy="71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6908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Оценка качества полученных услуг</a:t>
            </a:r>
            <a:endParaRPr lang="ru-RU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6706704"/>
              </p:ext>
            </p:extLst>
          </p:nvPr>
        </p:nvGraphicFramePr>
        <p:xfrm>
          <a:off x="457200" y="1143000"/>
          <a:ext cx="8229600" cy="554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32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372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372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3727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3727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3727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ru-RU" dirty="0" smtClean="0">
                          <a:latin typeface="+mn-lt"/>
                        </a:rPr>
                        <a:t>Услуги</a:t>
                      </a:r>
                      <a:endParaRPr lang="ru-RU" dirty="0">
                        <a:latin typeface="+mn-lt"/>
                      </a:endParaRPr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Оценка качества </a:t>
                      </a:r>
                    </a:p>
                    <a:p>
                      <a:pPr algn="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(%% к числу получивших данную услугу)</a:t>
                      </a:r>
                      <a:endParaRPr lang="ru-RU" dirty="0"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+mn-lt"/>
                          <a:ea typeface="Calibri"/>
                          <a:cs typeface="Times New Roman"/>
                        </a:rPr>
                        <a:t>Полностью устраивает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+mn-lt"/>
                          <a:ea typeface="Calibri"/>
                          <a:cs typeface="Times New Roman"/>
                        </a:rPr>
                        <a:t>В общем устраивает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+mn-lt"/>
                          <a:ea typeface="Calibri"/>
                          <a:cs typeface="Times New Roman"/>
                        </a:rPr>
                        <a:t>В общем 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+mn-lt"/>
                          <a:ea typeface="Calibri"/>
                          <a:cs typeface="Times New Roman"/>
                        </a:rPr>
                        <a:t>не устраивает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+mn-lt"/>
                          <a:ea typeface="Calibri"/>
                          <a:cs typeface="Times New Roman"/>
                        </a:rPr>
                        <a:t>Не устраивает совсем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+mn-lt"/>
                          <a:ea typeface="Calibri"/>
                          <a:cs typeface="Times New Roman"/>
                        </a:rPr>
                        <a:t>Уклонилась от ответа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8034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Представление интересов в суде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92,8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4,3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0,2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0,0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2,7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8034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Помощь в лечении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87,1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3,7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0,0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0,0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9,2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8034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Денежная помощь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84,3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0,0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0,0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0,0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15,7</a:t>
                      </a:r>
                      <a:endParaRPr lang="ru-RU" sz="1100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8034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Тренинги личного роста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83,3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6,8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1,4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8,3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0,2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8034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Группа дневного пребывания детей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81,2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0,0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0,0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0,0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19,8</a:t>
                      </a:r>
                      <a:endParaRPr lang="ru-RU" sz="1100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8034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Тренинги детско-родительских отношений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75,2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20,8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1,1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0,0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3,9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8034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Материальная помощь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74,6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11,1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1,6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3,2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9,5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8034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Психологические консультации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74,5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9,6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2,3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4,3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9,4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8034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Юридическая помощь 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72,5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14,5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1,1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4,7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7,2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8034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Помощь в трудоустройстве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73,3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2,1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6,7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8,3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9,6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8034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Предоставление проживания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72,6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11,9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0,0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0,0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15,5</a:t>
                      </a:r>
                      <a:endParaRPr lang="ru-RU" sz="1100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8034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Мастер-классы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57,7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7,7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3.1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1,2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30,3</a:t>
                      </a:r>
                      <a:endParaRPr lang="ru-RU" sz="1100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653088"/>
            <a:ext cx="1303338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2"/>
          <p:cNvSpPr txBox="1">
            <a:spLocks noChangeArrowheads="1"/>
          </p:cNvSpPr>
          <p:nvPr/>
        </p:nvSpPr>
        <p:spPr bwMode="auto">
          <a:xfrm>
            <a:off x="4139952" y="1460535"/>
            <a:ext cx="4787900" cy="2320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</a:t>
            </a:r>
            <a:r>
              <a:rPr lang="ru-RU" altLang="ru-RU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br>
              <a:rPr lang="ru-RU" altLang="ru-RU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altLang="ru-RU" sz="1500" b="1" i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r:id="rId3"/>
            </a:endParaRPr>
          </a:p>
          <a:p>
            <a:pPr algn="ctr" eaLnBrk="1" hangingPunct="1"/>
            <a:r>
              <a:rPr lang="ru-RU" alt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www.aistenok.org</a:t>
            </a:r>
            <a:endParaRPr lang="ru-RU" altLang="ru-RU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r:id="rId4"/>
            </a:endParaRPr>
          </a:p>
          <a:p>
            <a:pPr algn="ctr" eaLnBrk="1" hangingPunct="1"/>
            <a:r>
              <a:rPr lang="en-US" alt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E-mail</a:t>
            </a:r>
            <a:r>
              <a:rPr lang="ru-RU" alt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:   </a:t>
            </a:r>
            <a:r>
              <a:rPr lang="en-US" alt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Osipova-alla@mail.ru</a:t>
            </a:r>
            <a:r>
              <a:rPr lang="en-US" alt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 eaLnBrk="1" hangingPunct="1"/>
            <a:endParaRPr lang="ru-RU" alt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31748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786614"/>
            <a:ext cx="4787900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Рисунок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8" b="7851"/>
          <a:stretch/>
        </p:blipFill>
        <p:spPr bwMode="auto">
          <a:xfrm>
            <a:off x="107950" y="1466241"/>
            <a:ext cx="4032002" cy="2314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C:\Users\Владелец\Desktop\бланки\qr-cod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691304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43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Заголовок 2"/>
          <p:cNvSpPr>
            <a:spLocks noGrp="1"/>
          </p:cNvSpPr>
          <p:nvPr>
            <p:ph type="ctrTitle" idx="4294967295"/>
          </p:nvPr>
        </p:nvSpPr>
        <p:spPr>
          <a:xfrm>
            <a:off x="1524680" y="152636"/>
            <a:ext cx="3025775" cy="64807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altLang="ru-RU" sz="1000" b="1" dirty="0" smtClean="0">
                <a:solidFill>
                  <a:srgbClr val="990000"/>
                </a:solidFill>
              </a:rPr>
              <a:t/>
            </a:r>
            <a:br>
              <a:rPr lang="ru-RU" altLang="ru-RU" sz="1000" b="1" dirty="0" smtClean="0">
                <a:solidFill>
                  <a:srgbClr val="990000"/>
                </a:solidFill>
              </a:rPr>
            </a:br>
            <a:r>
              <a:rPr lang="ru-RU" altLang="ru-RU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Проводим:</a:t>
            </a:r>
            <a:endParaRPr lang="ru-RU" altLang="ru-RU" sz="4000" i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endParaRPr>
          </a:p>
        </p:txBody>
      </p:sp>
      <p:pic>
        <p:nvPicPr>
          <p:cNvPr id="63490" name="Picture 3" descr="C:\Users\Владелец\Desktop\Конференция 2021\фото конф на сайт\DSC03944.jpg"/>
          <p:cNvPicPr>
            <a:picLocks noGrp="1" noChangeAspect="1" noChangeArrowheads="1"/>
          </p:cNvPicPr>
          <p:nvPr>
            <p:ph type="subTitle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858886" y="2996953"/>
            <a:ext cx="3017079" cy="2160240"/>
          </a:xfrm>
        </p:spPr>
      </p:pic>
      <p:pic>
        <p:nvPicPr>
          <p:cNvPr id="63491" name="Picture 2" descr="C:\Users\Владелец\Desktop\Конференция 2021\фото конф на сайт\DSC042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8886" y="476672"/>
            <a:ext cx="302048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2" name="Rectangle 5"/>
          <p:cNvSpPr>
            <a:spLocks noChangeArrowheads="1"/>
          </p:cNvSpPr>
          <p:nvPr/>
        </p:nvSpPr>
        <p:spPr bwMode="auto">
          <a:xfrm>
            <a:off x="161210" y="1067545"/>
            <a:ext cx="5562917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chemeClr val="tx2"/>
                </a:solidFill>
                <a:latin typeface="+mn-lt"/>
              </a:rPr>
              <a:t>Всероссийские Конференции «Сохраним семью для ребенка! Приюты для матерей с детьми как новый этап профилактики раннего социального сиротства</a:t>
            </a:r>
            <a:r>
              <a:rPr lang="ru-RU" altLang="ru-RU" sz="2000" b="1" dirty="0" smtClean="0">
                <a:solidFill>
                  <a:schemeClr val="tx2"/>
                </a:solidFill>
                <a:latin typeface="+mn-lt"/>
              </a:rPr>
              <a:t>»</a:t>
            </a:r>
          </a:p>
          <a:p>
            <a:pPr algn="ctr"/>
            <a:endParaRPr lang="ru-RU" sz="1400" dirty="0" smtClean="0"/>
          </a:p>
          <a:p>
            <a:pPr algn="ctr"/>
            <a:r>
              <a:rPr lang="ru-RU" sz="1400" dirty="0" smtClean="0"/>
              <a:t>Весной </a:t>
            </a:r>
            <a:r>
              <a:rPr lang="ru-RU" sz="1400" dirty="0"/>
              <a:t>2013 года по инициативе Благотворительного фонда «Волонтеры в помощь детям сиротам» состоялась первая конференция, а с 2014 уже Екатеринбург принял эстафету. </a:t>
            </a:r>
            <a:endParaRPr lang="ru-RU" sz="1400" dirty="0" smtClean="0"/>
          </a:p>
          <a:p>
            <a:pPr algn="ctr"/>
            <a:r>
              <a:rPr lang="ru-RU" sz="1400" dirty="0" smtClean="0"/>
              <a:t>Начиная </a:t>
            </a:r>
            <a:r>
              <a:rPr lang="ru-RU" sz="1400" dirty="0"/>
              <a:t>с 2014 года, в Екатеринбурге собираются специалисты из организаций, имеющих в своем составе приюты для женщин с детьми, из разных российских регионов и стран СНГ, оказывающие помощь матерям с детьми в кризисной ситуации. </a:t>
            </a:r>
            <a:r>
              <a:rPr lang="ru-RU" altLang="ru-RU" sz="1400" dirty="0" smtClean="0">
                <a:solidFill>
                  <a:schemeClr val="tx2"/>
                </a:solidFill>
              </a:rPr>
              <a:t> </a:t>
            </a:r>
          </a:p>
          <a:p>
            <a:pPr algn="ctr"/>
            <a:endParaRPr lang="ru-RU" altLang="ru-RU" sz="1200" dirty="0" smtClean="0">
              <a:solidFill>
                <a:schemeClr val="tx2"/>
              </a:solidFill>
            </a:endParaRPr>
          </a:p>
          <a:p>
            <a:pPr algn="ctr"/>
            <a:r>
              <a:rPr lang="ru-RU" altLang="ru-RU" sz="1400" b="1" dirty="0" smtClean="0">
                <a:solidFill>
                  <a:schemeClr val="tx2"/>
                </a:solidFill>
              </a:rPr>
              <a:t>При подготовке к Конференциям проводим опросы/исследования</a:t>
            </a:r>
            <a:endParaRPr lang="ru-RU" altLang="ru-RU" sz="1400" b="1" dirty="0">
              <a:solidFill>
                <a:schemeClr val="tx2"/>
              </a:solidFill>
            </a:endParaRPr>
          </a:p>
        </p:txBody>
      </p:sp>
      <p:pic>
        <p:nvPicPr>
          <p:cNvPr id="63494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211" y="116632"/>
            <a:ext cx="1055687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Владелец\Desktop\Конференция 2023\Фото Конференции для рассылки\31 мая\IMG_553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583" y="4581128"/>
            <a:ext cx="3246872" cy="216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98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00808"/>
            <a:ext cx="8496944" cy="4752528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1000"/>
              </a:spcAft>
            </a:pPr>
            <a:r>
              <a:rPr lang="ru-RU" sz="2000" b="1" dirty="0" smtClean="0">
                <a:solidFill>
                  <a:srgbClr val="002060"/>
                </a:solidFill>
              </a:rPr>
              <a:t>В 2016 - 2019 году проведено 2 социологических исследования </a:t>
            </a:r>
            <a:r>
              <a:rPr lang="ru-RU" sz="2000" dirty="0">
                <a:solidFill>
                  <a:srgbClr val="002060"/>
                </a:solidFill>
              </a:rPr>
              <a:t>«Социальный портрет женщин, находящихся в трудной жизненной ситуации, обращающихся в кризисные центры, изучение их потребностей в услугах». </a:t>
            </a:r>
            <a:endParaRPr lang="ru-RU" sz="2000" dirty="0" smtClean="0">
              <a:solidFill>
                <a:srgbClr val="002060"/>
              </a:solidFill>
            </a:endParaRPr>
          </a:p>
          <a:p>
            <a:pPr algn="just">
              <a:spcBef>
                <a:spcPts val="0"/>
              </a:spcBef>
              <a:spcAft>
                <a:spcPts val="1000"/>
              </a:spcAft>
            </a:pPr>
            <a:r>
              <a:rPr lang="ru-RU" sz="2000" dirty="0" smtClean="0">
                <a:solidFill>
                  <a:srgbClr val="002060"/>
                </a:solidFill>
              </a:rPr>
              <a:t>В исследованиях </a:t>
            </a:r>
            <a:r>
              <a:rPr lang="ru-RU" sz="2000" dirty="0">
                <a:solidFill>
                  <a:srgbClr val="002060"/>
                </a:solidFill>
              </a:rPr>
              <a:t>приняли </a:t>
            </a:r>
            <a:r>
              <a:rPr lang="ru-RU" sz="2000" dirty="0" smtClean="0">
                <a:solidFill>
                  <a:srgbClr val="002060"/>
                </a:solidFill>
              </a:rPr>
              <a:t>участие </a:t>
            </a:r>
            <a:r>
              <a:rPr lang="ru-RU" sz="2000" b="1" dirty="0" smtClean="0">
                <a:solidFill>
                  <a:srgbClr val="002060"/>
                </a:solidFill>
              </a:rPr>
              <a:t>женщины, проживающие вместе со своими детьми в кризисных отделениях/приютах, </a:t>
            </a:r>
            <a:r>
              <a:rPr lang="ru-RU" sz="2000" b="1" dirty="0">
                <a:solidFill>
                  <a:srgbClr val="002060"/>
                </a:solidFill>
              </a:rPr>
              <a:t>а также </a:t>
            </a:r>
            <a:r>
              <a:rPr lang="ru-RU" sz="2000" b="1" dirty="0" smtClean="0">
                <a:solidFill>
                  <a:srgbClr val="002060"/>
                </a:solidFill>
              </a:rPr>
              <a:t>специалисты и руководители организаций из </a:t>
            </a:r>
            <a:r>
              <a:rPr lang="ru-RU" sz="2000" b="1" dirty="0">
                <a:solidFill>
                  <a:srgbClr val="002060"/>
                </a:solidFill>
              </a:rPr>
              <a:t>регионов РФ</a:t>
            </a:r>
            <a:r>
              <a:rPr lang="ru-RU" sz="2000" dirty="0">
                <a:solidFill>
                  <a:srgbClr val="002060"/>
                </a:solidFill>
              </a:rPr>
              <a:t>, имеющие в своих структурах квартиры временного пребывания, приюты, кризисные центры для женщин с детьми в трудной жизненной ситуации (общественные, религиозные, государственные</a:t>
            </a:r>
            <a:r>
              <a:rPr lang="ru-RU" sz="2000" dirty="0" smtClean="0">
                <a:solidFill>
                  <a:srgbClr val="002060"/>
                </a:solidFill>
              </a:rPr>
              <a:t>). </a:t>
            </a:r>
          </a:p>
          <a:p>
            <a:pPr algn="just">
              <a:spcBef>
                <a:spcPts val="0"/>
              </a:spcBef>
              <a:spcAft>
                <a:spcPts val="1000"/>
              </a:spcAft>
            </a:pPr>
            <a:r>
              <a:rPr lang="ru-RU" sz="2000" dirty="0" smtClean="0">
                <a:solidFill>
                  <a:srgbClr val="002060"/>
                </a:solidFill>
              </a:rPr>
              <a:t>Исследование </a:t>
            </a:r>
            <a:r>
              <a:rPr lang="ru-RU" sz="2000" dirty="0">
                <a:solidFill>
                  <a:srgbClr val="002060"/>
                </a:solidFill>
              </a:rPr>
              <a:t>было направлено на </a:t>
            </a:r>
            <a:r>
              <a:rPr lang="ru-RU" sz="2000" b="1" dirty="0">
                <a:solidFill>
                  <a:srgbClr val="002060"/>
                </a:solidFill>
              </a:rPr>
              <a:t>выявление факторов, которые заставляют женщин обращаться</a:t>
            </a:r>
            <a:r>
              <a:rPr lang="ru-RU" sz="2000" dirty="0">
                <a:solidFill>
                  <a:srgbClr val="002060"/>
                </a:solidFill>
              </a:rPr>
              <a:t>, а также на оценку </a:t>
            </a:r>
            <a:r>
              <a:rPr lang="ru-RU" sz="2000" b="1" dirty="0">
                <a:solidFill>
                  <a:srgbClr val="002060"/>
                </a:solidFill>
              </a:rPr>
              <a:t>качества предоставляемых в кризисных центрах услуг </a:t>
            </a:r>
            <a:r>
              <a:rPr lang="ru-RU" sz="2000" dirty="0">
                <a:solidFill>
                  <a:srgbClr val="002060"/>
                </a:solidFill>
              </a:rPr>
              <a:t>и эффективности их работы в целом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39552" y="404664"/>
            <a:ext cx="8172400" cy="9541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Проводили исследования работы кризисных центров</a:t>
            </a:r>
            <a:endParaRPr lang="ru-RU" altLang="ru-RU" sz="4000" b="1" i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6376" y="55193"/>
            <a:ext cx="1055687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05494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Заголовок 3"/>
          <p:cNvSpPr>
            <a:spLocks noGrp="1"/>
          </p:cNvSpPr>
          <p:nvPr>
            <p:ph type="title" idx="4294967295"/>
          </p:nvPr>
        </p:nvSpPr>
        <p:spPr>
          <a:xfrm>
            <a:off x="3491880" y="402103"/>
            <a:ext cx="5580112" cy="183750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Портрет женщин, обращающихся за помощью</a:t>
            </a:r>
          </a:p>
        </p:txBody>
      </p:sp>
      <p:sp>
        <p:nvSpPr>
          <p:cNvPr id="70659" name="Объект 4"/>
          <p:cNvSpPr>
            <a:spLocks noGrp="1"/>
          </p:cNvSpPr>
          <p:nvPr>
            <p:ph idx="4294967295"/>
          </p:nvPr>
        </p:nvSpPr>
        <p:spPr>
          <a:xfrm>
            <a:off x="390525" y="2780928"/>
            <a:ext cx="8362950" cy="3268563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Пособие по итогам первого  года исследования «Социальный портрет женщин, находящихся в трудной жизненной ситуации, обращающихся в кризисные центры, изучение их потребностей в услугах», результаты всероссийского социологического исследования 2016-2017гг.  </a:t>
            </a:r>
            <a:r>
              <a:rPr lang="ru-RU" sz="1800" dirty="0" smtClean="0">
                <a:latin typeface="Arial" charset="0"/>
                <a:cs typeface="Arial" charset="0"/>
              </a:rPr>
              <a:t>(</a:t>
            </a:r>
            <a:r>
              <a:rPr lang="en-US" sz="1800" dirty="0" smtClean="0">
                <a:latin typeface="Arial" charset="0"/>
                <a:cs typeface="Arial" charset="0"/>
                <a:hlinkClick r:id="rId2"/>
              </a:rPr>
              <a:t>https://aistenok.org/media/uploads/2017/09/29/2.pdf</a:t>
            </a:r>
            <a:r>
              <a:rPr lang="ru-RU" sz="1800" dirty="0" smtClean="0">
                <a:latin typeface="Arial" charset="0"/>
                <a:cs typeface="Arial" charset="0"/>
              </a:rPr>
              <a:t> )</a:t>
            </a:r>
          </a:p>
          <a:p>
            <a:r>
              <a:rPr lang="ru-RU" sz="18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Пособие по итогам второго года исследования «Социальный портрет женщин, находящихся в трудной жизненной ситуации, обращающихся в кризисные центры, изучение их потребностей в услугах», результаты всероссийского социологического исследования 2018-2019гг. </a:t>
            </a:r>
            <a:r>
              <a:rPr lang="ru-RU" sz="1800" dirty="0" smtClean="0">
                <a:latin typeface="Arial" charset="0"/>
                <a:cs typeface="Arial" charset="0"/>
              </a:rPr>
              <a:t>(</a:t>
            </a:r>
            <a:r>
              <a:rPr lang="en-US" sz="1800" dirty="0">
                <a:latin typeface="Arial" charset="0"/>
                <a:cs typeface="Arial" charset="0"/>
                <a:hlinkClick r:id="rId3"/>
              </a:rPr>
              <a:t>https://</a:t>
            </a:r>
            <a:r>
              <a:rPr lang="en-US" sz="1800" dirty="0" smtClean="0">
                <a:latin typeface="Arial" charset="0"/>
                <a:cs typeface="Arial" charset="0"/>
                <a:hlinkClick r:id="rId3"/>
              </a:rPr>
              <a:t>aistenok.org/media/uploads/2021/06/15/2.pdf</a:t>
            </a:r>
            <a:r>
              <a:rPr lang="ru-RU" sz="1800" dirty="0" smtClean="0">
                <a:latin typeface="Arial" charset="0"/>
                <a:cs typeface="Arial" charset="0"/>
              </a:rPr>
              <a:t> </a:t>
            </a:r>
            <a:r>
              <a:rPr lang="ru-RU" sz="2800" dirty="0" smtClean="0">
                <a:latin typeface="Arial" charset="0"/>
                <a:cs typeface="Arial" charset="0"/>
              </a:rPr>
              <a:t>)</a:t>
            </a:r>
          </a:p>
          <a:p>
            <a:pPr>
              <a:buFont typeface="Arial" charset="0"/>
              <a:buNone/>
            </a:pPr>
            <a:endParaRPr lang="ru-RU" sz="1800" i="1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pic>
        <p:nvPicPr>
          <p:cNvPr id="16" name="Picture 2" descr="C:\Users\Владелец\Desktop\Алла\гранты\президентский\Президентский грант 2017-2018\IMG_0949-23-01-19-07-46.JPG"/>
          <p:cNvPicPr>
            <a:picLocks noChangeAspect="1" noChangeArrowheads="1"/>
          </p:cNvPicPr>
          <p:nvPr/>
        </p:nvPicPr>
        <p:blipFill rotWithShape="1">
          <a:blip r:embed="rId4" cstate="print">
            <a:extLst/>
          </a:blip>
          <a:srcRect l="1620" t="5228" r="-1620" b="2339"/>
          <a:stretch/>
        </p:blipFill>
        <p:spPr bwMode="auto">
          <a:xfrm>
            <a:off x="323528" y="295350"/>
            <a:ext cx="2885192" cy="19021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877272"/>
            <a:ext cx="791642" cy="71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1924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6192688" cy="1008112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Целевые группы приютов</a:t>
            </a:r>
            <a:endParaRPr lang="ru-RU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568951" cy="4038600"/>
          </a:xfrm>
        </p:spPr>
        <p:txBody>
          <a:bodyPr>
            <a:noAutofit/>
          </a:bodyPr>
          <a:lstStyle/>
          <a:p>
            <a:r>
              <a:rPr lang="ru-RU" sz="24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Основная:  </a:t>
            </a:r>
            <a:endParaRPr lang="ru-RU" sz="2400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Женщины </a:t>
            </a:r>
            <a:r>
              <a:rPr lang="ru-RU" sz="2400" dirty="0" smtClean="0">
                <a:solidFill>
                  <a:srgbClr val="002060"/>
                </a:solidFill>
              </a:rPr>
              <a:t>с детьми, </a:t>
            </a:r>
            <a:r>
              <a:rPr lang="ru-RU" sz="2400" dirty="0">
                <a:solidFill>
                  <a:srgbClr val="002060"/>
                </a:solidFill>
              </a:rPr>
              <a:t>находящиеся в </a:t>
            </a:r>
            <a:r>
              <a:rPr lang="ru-RU" sz="2400" dirty="0" smtClean="0">
                <a:solidFill>
                  <a:srgbClr val="002060"/>
                </a:solidFill>
              </a:rPr>
              <a:t>трудной жизненной ситуации (опасном </a:t>
            </a:r>
            <a:r>
              <a:rPr lang="ru-RU" sz="2400" dirty="0">
                <a:solidFill>
                  <a:srgbClr val="002060"/>
                </a:solidFill>
              </a:rPr>
              <a:t>для физического, психического и социального здоровья </a:t>
            </a:r>
            <a:r>
              <a:rPr lang="ru-RU" sz="2400" dirty="0" smtClean="0">
                <a:solidFill>
                  <a:srgbClr val="002060"/>
                </a:solidFill>
              </a:rPr>
              <a:t>состоянии;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одинокие </a:t>
            </a:r>
            <a:r>
              <a:rPr lang="ru-RU" sz="2400" dirty="0">
                <a:solidFill>
                  <a:srgbClr val="002060"/>
                </a:solidFill>
              </a:rPr>
              <a:t>матери с несовершеннолетними </a:t>
            </a:r>
            <a:r>
              <a:rPr lang="ru-RU" sz="2400" dirty="0" smtClean="0">
                <a:solidFill>
                  <a:srgbClr val="002060"/>
                </a:solidFill>
              </a:rPr>
              <a:t>детьми; заявляющие отказ от ребенка, многодетные и др.)</a:t>
            </a:r>
            <a:endParaRPr lang="ru-RU" sz="2400" dirty="0">
              <a:solidFill>
                <a:srgbClr val="002060"/>
              </a:solidFill>
            </a:endParaRPr>
          </a:p>
          <a:p>
            <a:endParaRPr lang="ru-RU" sz="800" dirty="0" smtClean="0">
              <a:solidFill>
                <a:srgbClr val="002060"/>
              </a:solidFill>
            </a:endParaRPr>
          </a:p>
          <a:p>
            <a:endParaRPr lang="ru-RU" sz="800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1800" dirty="0" smtClean="0">
                <a:solidFill>
                  <a:srgbClr val="002060"/>
                </a:solidFill>
              </a:rPr>
              <a:t>Беременные в трудной жизненной </a:t>
            </a:r>
            <a:r>
              <a:rPr lang="ru-RU" sz="1800" dirty="0" smtClean="0">
                <a:solidFill>
                  <a:srgbClr val="002060"/>
                </a:solidFill>
              </a:rPr>
              <a:t>ситуации</a:t>
            </a:r>
            <a:endParaRPr lang="ru-RU" sz="1800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1800" dirty="0">
                <a:solidFill>
                  <a:srgbClr val="002060"/>
                </a:solidFill>
              </a:rPr>
              <a:t>Матери с новорожденными </a:t>
            </a:r>
            <a:r>
              <a:rPr lang="ru-RU" sz="1800" dirty="0" smtClean="0">
                <a:solidFill>
                  <a:srgbClr val="002060"/>
                </a:solidFill>
              </a:rPr>
              <a:t>детьми</a:t>
            </a:r>
          </a:p>
          <a:p>
            <a:pPr>
              <a:lnSpc>
                <a:spcPct val="150000"/>
              </a:lnSpc>
            </a:pPr>
            <a:r>
              <a:rPr lang="ru-RU" sz="1800" dirty="0" smtClean="0">
                <a:solidFill>
                  <a:srgbClr val="002060"/>
                </a:solidFill>
              </a:rPr>
              <a:t>Выпускницы </a:t>
            </a:r>
            <a:r>
              <a:rPr lang="ru-RU" sz="1800" dirty="0">
                <a:solidFill>
                  <a:srgbClr val="002060"/>
                </a:solidFill>
              </a:rPr>
              <a:t>из детских домов с маленькими </a:t>
            </a:r>
            <a:r>
              <a:rPr lang="ru-RU" sz="1800" dirty="0" smtClean="0">
                <a:solidFill>
                  <a:srgbClr val="002060"/>
                </a:solidFill>
              </a:rPr>
              <a:t>детьми</a:t>
            </a:r>
            <a:endParaRPr lang="ru-RU" sz="18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1800" dirty="0" smtClean="0">
                <a:solidFill>
                  <a:srgbClr val="002060"/>
                </a:solidFill>
              </a:rPr>
              <a:t>Женщины</a:t>
            </a:r>
            <a:r>
              <a:rPr lang="ru-RU" sz="1800" dirty="0">
                <a:solidFill>
                  <a:srgbClr val="002060"/>
                </a:solidFill>
              </a:rPr>
              <a:t>, подвергшиеся домашнему </a:t>
            </a:r>
            <a:r>
              <a:rPr lang="ru-RU" sz="1800" dirty="0" smtClean="0">
                <a:solidFill>
                  <a:srgbClr val="002060"/>
                </a:solidFill>
              </a:rPr>
              <a:t>насилию</a:t>
            </a:r>
            <a:endParaRPr lang="ru-RU" sz="18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1800" dirty="0">
                <a:solidFill>
                  <a:srgbClr val="002060"/>
                </a:solidFill>
              </a:rPr>
              <a:t>Женщины с детьми в возрасте </a:t>
            </a:r>
            <a:r>
              <a:rPr lang="ru-RU" sz="1800" dirty="0" smtClean="0">
                <a:solidFill>
                  <a:srgbClr val="002060"/>
                </a:solidFill>
              </a:rPr>
              <a:t>до… (года, 3х лет, </a:t>
            </a:r>
            <a:r>
              <a:rPr lang="ru-RU" sz="1800" dirty="0">
                <a:solidFill>
                  <a:srgbClr val="002060"/>
                </a:solidFill>
              </a:rPr>
              <a:t>7-х </a:t>
            </a:r>
            <a:r>
              <a:rPr lang="ru-RU" sz="1800" dirty="0" smtClean="0">
                <a:solidFill>
                  <a:srgbClr val="002060"/>
                </a:solidFill>
              </a:rPr>
              <a:t>лет…)</a:t>
            </a:r>
          </a:p>
        </p:txBody>
      </p:sp>
      <p:pic>
        <p:nvPicPr>
          <p:cNvPr id="2050" name="Picture 2" descr="C:\Users\Владелец\Desktop\фото\2020\002_photo_valya-16-1280x85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1" t="6360" r="10128" b="15741"/>
          <a:stretch/>
        </p:blipFill>
        <p:spPr bwMode="auto">
          <a:xfrm>
            <a:off x="6300192" y="3861048"/>
            <a:ext cx="2582650" cy="174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404664"/>
            <a:ext cx="791642" cy="71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2641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3"/>
            <a:ext cx="8507288" cy="86409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«Типичная» клиентка кризисного центра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8798" y="1556792"/>
            <a:ext cx="8229600" cy="2535417"/>
          </a:xfrm>
        </p:spPr>
        <p:txBody>
          <a:bodyPr>
            <a:normAutofit/>
          </a:bodyPr>
          <a:lstStyle/>
          <a:p>
            <a:pPr marL="0" indent="-360000" algn="ctr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Женщина </a:t>
            </a:r>
            <a:r>
              <a:rPr lang="ru-RU" sz="2800" dirty="0">
                <a:solidFill>
                  <a:srgbClr val="002060"/>
                </a:solidFill>
              </a:rPr>
              <a:t>в возрасте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от 20 до 35 лет</a:t>
            </a:r>
            <a:r>
              <a:rPr lang="ru-RU" sz="2800" dirty="0"/>
              <a:t>, </a:t>
            </a:r>
            <a:endParaRPr lang="ru-RU" sz="2800" dirty="0" smtClean="0"/>
          </a:p>
          <a:p>
            <a:pPr marL="0" indent="-360000" algn="ctr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с </a:t>
            </a:r>
            <a:r>
              <a:rPr lang="ru-RU" sz="2800" dirty="0">
                <a:solidFill>
                  <a:srgbClr val="002060"/>
                </a:solidFill>
              </a:rPr>
              <a:t>неполным средним или средним образованием, </a:t>
            </a:r>
            <a:endParaRPr lang="ru-RU" sz="2800" dirty="0" smtClean="0">
              <a:solidFill>
                <a:srgbClr val="002060"/>
              </a:solidFill>
            </a:endParaRPr>
          </a:p>
          <a:p>
            <a:pPr marL="0" indent="-360000" algn="ctr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не </a:t>
            </a:r>
            <a:r>
              <a:rPr lang="ru-RU" sz="2400" dirty="0">
                <a:solidFill>
                  <a:srgbClr val="002060"/>
                </a:solidFill>
              </a:rPr>
              <a:t>имеющая официального </a:t>
            </a:r>
            <a:r>
              <a:rPr lang="ru-RU" sz="2400" dirty="0" smtClean="0">
                <a:solidFill>
                  <a:srgbClr val="002060"/>
                </a:solidFill>
              </a:rPr>
              <a:t>трудоустройства, </a:t>
            </a:r>
          </a:p>
          <a:p>
            <a:pPr marL="0" indent="-360000" algn="ctr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состоящая </a:t>
            </a:r>
            <a:r>
              <a:rPr lang="ru-RU" sz="2400" dirty="0">
                <a:solidFill>
                  <a:srgbClr val="002060"/>
                </a:solidFill>
              </a:rPr>
              <a:t>в </a:t>
            </a:r>
            <a:r>
              <a:rPr lang="ru-RU" sz="2400" dirty="0" smtClean="0">
                <a:solidFill>
                  <a:srgbClr val="002060"/>
                </a:solidFill>
              </a:rPr>
              <a:t>отношениях с партнером неофициально, или </a:t>
            </a:r>
            <a:r>
              <a:rPr lang="ru-RU" sz="2400" dirty="0">
                <a:solidFill>
                  <a:srgbClr val="002060"/>
                </a:solidFill>
              </a:rPr>
              <a:t>вообще не имеющая  </a:t>
            </a:r>
            <a:r>
              <a:rPr lang="ru-RU" sz="2400" dirty="0" smtClean="0">
                <a:solidFill>
                  <a:srgbClr val="002060"/>
                </a:solidFill>
              </a:rPr>
              <a:t>постоянного партнера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Владелец\Desktop\благотворительный магазин\Благомаркет\выставка\фотограф\IMG_42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188" y="3933056"/>
            <a:ext cx="2675530" cy="178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Владелец\Desktop\благотворительный магазин\Благомаркет\выставка\фотограф\IMG_67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302" y="3933056"/>
            <a:ext cx="2664296" cy="177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790462"/>
            <a:ext cx="1060450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1475656" y="5708917"/>
            <a:ext cx="7638020" cy="10324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ru-RU" sz="1800" dirty="0" smtClean="0">
                <a:solidFill>
                  <a:srgbClr val="002060"/>
                </a:solidFill>
              </a:rPr>
              <a:t>Половина опрошенных (</a:t>
            </a:r>
            <a:r>
              <a:rPr lang="ru-RU" sz="1800" b="1" dirty="0" smtClean="0">
                <a:solidFill>
                  <a:srgbClr val="002060"/>
                </a:solidFill>
              </a:rPr>
              <a:t>51,4%</a:t>
            </a:r>
            <a:r>
              <a:rPr lang="ru-RU" sz="1800" dirty="0" smtClean="0">
                <a:solidFill>
                  <a:srgbClr val="002060"/>
                </a:solidFill>
              </a:rPr>
              <a:t>) пользовались услугами кризисных центров меньше полугода, остальные – более длительное время. 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ru-RU" sz="1800" b="1" dirty="0" smtClean="0">
                <a:solidFill>
                  <a:srgbClr val="002060"/>
                </a:solidFill>
              </a:rPr>
              <a:t>16,7%</a:t>
            </a:r>
            <a:r>
              <a:rPr lang="ru-RU" sz="1800" dirty="0" smtClean="0">
                <a:solidFill>
                  <a:srgbClr val="002060"/>
                </a:solidFill>
              </a:rPr>
              <a:t> пользовались услугами кризисных центров более 3 лет.</a:t>
            </a:r>
            <a:endParaRPr lang="ru-RU" sz="1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«Коренные жительницы» или «приезжие»</a:t>
            </a:r>
            <a:endParaRPr lang="ru-RU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72816"/>
            <a:ext cx="8496944" cy="460851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«Коренные </a:t>
            </a:r>
            <a:r>
              <a:rPr lang="ru-RU" sz="2400" b="1" dirty="0">
                <a:solidFill>
                  <a:srgbClr val="002060"/>
                </a:solidFill>
              </a:rPr>
              <a:t>жительницы</a:t>
            </a:r>
            <a:r>
              <a:rPr lang="ru-RU" sz="2400" b="1" dirty="0" smtClean="0">
                <a:solidFill>
                  <a:srgbClr val="002060"/>
                </a:solidFill>
              </a:rPr>
              <a:t>» </a:t>
            </a:r>
            <a:r>
              <a:rPr lang="ru-RU" sz="2400" dirty="0" smtClean="0">
                <a:solidFill>
                  <a:srgbClr val="002060"/>
                </a:solidFill>
              </a:rPr>
              <a:t>-  те, кто  </a:t>
            </a:r>
            <a:r>
              <a:rPr lang="ru-RU" sz="2400" dirty="0">
                <a:solidFill>
                  <a:srgbClr val="002060"/>
                </a:solidFill>
              </a:rPr>
              <a:t>с детства не </a:t>
            </a:r>
            <a:r>
              <a:rPr lang="ru-RU" sz="2400" dirty="0" smtClean="0">
                <a:solidFill>
                  <a:srgbClr val="002060"/>
                </a:solidFill>
              </a:rPr>
              <a:t>менял </a:t>
            </a:r>
            <a:r>
              <a:rPr lang="ru-RU" sz="2400" dirty="0">
                <a:solidFill>
                  <a:srgbClr val="002060"/>
                </a:solidFill>
              </a:rPr>
              <a:t>места </a:t>
            </a:r>
            <a:r>
              <a:rPr lang="ru-RU" sz="2400" dirty="0" smtClean="0">
                <a:solidFill>
                  <a:srgbClr val="002060"/>
                </a:solidFill>
              </a:rPr>
              <a:t>жительства. 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ru-RU" sz="2000" dirty="0" smtClean="0">
                <a:solidFill>
                  <a:srgbClr val="002060"/>
                </a:solidFill>
              </a:rPr>
              <a:t>Больше </a:t>
            </a:r>
            <a:r>
              <a:rPr lang="ru-RU" sz="2000" dirty="0">
                <a:solidFill>
                  <a:srgbClr val="002060"/>
                </a:solidFill>
              </a:rPr>
              <a:t>половины </a:t>
            </a:r>
            <a:r>
              <a:rPr lang="ru-RU" sz="2000" dirty="0" smtClean="0">
                <a:solidFill>
                  <a:srgbClr val="002060"/>
                </a:solidFill>
              </a:rPr>
              <a:t>опрошенных- «приезжие»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ru-RU" sz="2000" b="1" dirty="0" smtClean="0">
                <a:solidFill>
                  <a:srgbClr val="002060"/>
                </a:solidFill>
              </a:rPr>
              <a:t> 59,4% </a:t>
            </a:r>
            <a:r>
              <a:rPr lang="ru-RU" sz="2000" dirty="0" smtClean="0">
                <a:solidFill>
                  <a:srgbClr val="002060"/>
                </a:solidFill>
              </a:rPr>
              <a:t>переезжали не </a:t>
            </a:r>
            <a:r>
              <a:rPr lang="ru-RU" sz="2000" dirty="0">
                <a:solidFill>
                  <a:srgbClr val="002060"/>
                </a:solidFill>
              </a:rPr>
              <a:t>менее трех </a:t>
            </a:r>
            <a:r>
              <a:rPr lang="ru-RU" sz="2000" dirty="0" smtClean="0">
                <a:solidFill>
                  <a:srgbClr val="002060"/>
                </a:solidFill>
              </a:rPr>
              <a:t>раз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ru-RU" sz="2000" dirty="0" smtClean="0">
                <a:solidFill>
                  <a:srgbClr val="002060"/>
                </a:solidFill>
              </a:rPr>
              <a:t>Две трети (</a:t>
            </a:r>
            <a:r>
              <a:rPr lang="ru-RU" sz="2000" b="1" dirty="0" smtClean="0">
                <a:solidFill>
                  <a:srgbClr val="002060"/>
                </a:solidFill>
              </a:rPr>
              <a:t>65,8</a:t>
            </a:r>
            <a:r>
              <a:rPr lang="ru-RU" sz="2000" b="1" dirty="0">
                <a:solidFill>
                  <a:srgbClr val="002060"/>
                </a:solidFill>
              </a:rPr>
              <a:t>%</a:t>
            </a:r>
            <a:r>
              <a:rPr lang="ru-RU" sz="2000" dirty="0">
                <a:solidFill>
                  <a:srgbClr val="002060"/>
                </a:solidFill>
              </a:rPr>
              <a:t>) проживали в населенном пункте, в котором проводился опрос, не более двух лет. 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ru-RU" sz="2000" dirty="0">
                <a:solidFill>
                  <a:srgbClr val="002060"/>
                </a:solidFill>
              </a:rPr>
              <a:t>Ситуация в группе «приезжие» по всем основным параметрам </a:t>
            </a:r>
            <a:r>
              <a:rPr lang="ru-RU" sz="2000" b="1" dirty="0" smtClean="0">
                <a:solidFill>
                  <a:srgbClr val="002060"/>
                </a:solidFill>
              </a:rPr>
              <a:t>хуже</a:t>
            </a:r>
            <a:r>
              <a:rPr lang="ru-RU" sz="2000" dirty="0">
                <a:solidFill>
                  <a:srgbClr val="002060"/>
                </a:solidFill>
              </a:rPr>
              <a:t>, чем в группе «коренные жительницы»: </a:t>
            </a:r>
            <a:endParaRPr lang="ru-RU" sz="2000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ru-RU" sz="2000" dirty="0" smtClean="0">
                <a:solidFill>
                  <a:srgbClr val="002060"/>
                </a:solidFill>
              </a:rPr>
              <a:t>«Приезжие</a:t>
            </a:r>
            <a:r>
              <a:rPr lang="ru-RU" sz="2000" dirty="0">
                <a:solidFill>
                  <a:srgbClr val="002060"/>
                </a:solidFill>
              </a:rPr>
              <a:t>» </a:t>
            </a:r>
            <a:r>
              <a:rPr lang="ru-RU" sz="2000" dirty="0" smtClean="0">
                <a:solidFill>
                  <a:srgbClr val="002060"/>
                </a:solidFill>
              </a:rPr>
              <a:t>испытывают </a:t>
            </a:r>
            <a:r>
              <a:rPr lang="ru-RU" sz="2000" dirty="0">
                <a:solidFill>
                  <a:srgbClr val="002060"/>
                </a:solidFill>
              </a:rPr>
              <a:t>заметно </a:t>
            </a:r>
            <a:r>
              <a:rPr lang="ru-RU" sz="2000" dirty="0" err="1" smtClean="0">
                <a:solidFill>
                  <a:srgbClr val="002060"/>
                </a:solidFill>
              </a:rPr>
              <a:t>бОльшие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>
                <a:solidFill>
                  <a:srgbClr val="002060"/>
                </a:solidFill>
              </a:rPr>
              <a:t>трудности с официальным трудоустройством, чаще </a:t>
            </a:r>
            <a:r>
              <a:rPr lang="ru-RU" sz="2000" dirty="0" smtClean="0">
                <a:solidFill>
                  <a:srgbClr val="002060"/>
                </a:solidFill>
              </a:rPr>
              <a:t>заявляют </a:t>
            </a:r>
            <a:r>
              <a:rPr lang="ru-RU" sz="2000" dirty="0">
                <a:solidFill>
                  <a:srgbClr val="002060"/>
                </a:solidFill>
              </a:rPr>
              <a:t>об отсутствии и работы, и постоянного места жительства, реже </a:t>
            </a:r>
            <a:r>
              <a:rPr lang="ru-RU" sz="2000" dirty="0" smtClean="0">
                <a:solidFill>
                  <a:srgbClr val="002060"/>
                </a:solidFill>
              </a:rPr>
              <a:t>состоят </a:t>
            </a:r>
            <a:r>
              <a:rPr lang="ru-RU" sz="2000" dirty="0">
                <a:solidFill>
                  <a:srgbClr val="002060"/>
                </a:solidFill>
              </a:rPr>
              <a:t>в официальном браке или </a:t>
            </a:r>
            <a:r>
              <a:rPr lang="ru-RU" sz="2000" dirty="0" smtClean="0">
                <a:solidFill>
                  <a:srgbClr val="002060"/>
                </a:solidFill>
              </a:rPr>
              <a:t>имеют </a:t>
            </a:r>
            <a:r>
              <a:rPr lang="ru-RU" sz="2000" dirty="0">
                <a:solidFill>
                  <a:srgbClr val="002060"/>
                </a:solidFill>
              </a:rPr>
              <a:t>постоянного партнера.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404664"/>
            <a:ext cx="791642" cy="71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4624"/>
            <a:ext cx="6840760" cy="788364"/>
          </a:xfrm>
        </p:spPr>
        <p:txBody>
          <a:bodyPr>
            <a:normAutofit/>
          </a:bodyPr>
          <a:lstStyle/>
          <a:p>
            <a:pPr algn="l"/>
            <a:r>
              <a:rPr lang="ru-RU" sz="35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Отношения в родительской</a:t>
            </a:r>
            <a:r>
              <a:rPr lang="ru-RU" sz="35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5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семье</a:t>
            </a:r>
            <a:endParaRPr lang="ru-RU" sz="35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7524" y="4221088"/>
            <a:ext cx="8496944" cy="193691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ru-RU" sz="1800" dirty="0">
                <a:solidFill>
                  <a:srgbClr val="002060"/>
                </a:solidFill>
              </a:rPr>
              <a:t>Только в пятой части случаев (</a:t>
            </a:r>
            <a:r>
              <a:rPr lang="ru-RU" sz="1800" b="1" dirty="0">
                <a:solidFill>
                  <a:srgbClr val="002060"/>
                </a:solidFill>
              </a:rPr>
              <a:t>19,1%</a:t>
            </a:r>
            <a:r>
              <a:rPr lang="ru-RU" sz="1800" dirty="0">
                <a:solidFill>
                  <a:srgbClr val="002060"/>
                </a:solidFill>
              </a:rPr>
              <a:t>) родители, если они у опрошенных имелись, были рады узнать, что у них родится внук или внучка и были готовы помогать дочери. </a:t>
            </a:r>
            <a:endParaRPr lang="ru-RU" sz="1800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ru-RU" sz="1800" dirty="0" smtClean="0">
                <a:solidFill>
                  <a:srgbClr val="002060"/>
                </a:solidFill>
              </a:rPr>
              <a:t>В </a:t>
            </a:r>
            <a:r>
              <a:rPr lang="ru-RU" sz="1800" dirty="0">
                <a:solidFill>
                  <a:srgbClr val="002060"/>
                </a:solidFill>
              </a:rPr>
              <a:t>результате рождения ребенка отношения в родительской семье могут проявлять тенденцию к улучшению: дали позитивную оценку этим отношениям до беременности </a:t>
            </a:r>
            <a:r>
              <a:rPr lang="ru-RU" sz="1800" b="1" dirty="0">
                <a:solidFill>
                  <a:srgbClr val="002060"/>
                </a:solidFill>
              </a:rPr>
              <a:t>31,7%</a:t>
            </a:r>
            <a:r>
              <a:rPr lang="ru-RU" sz="1800" dirty="0">
                <a:solidFill>
                  <a:srgbClr val="002060"/>
                </a:solidFill>
              </a:rPr>
              <a:t> опрошенных, а на момент опроса –  </a:t>
            </a:r>
            <a:r>
              <a:rPr lang="ru-RU" sz="1800" b="1" dirty="0">
                <a:solidFill>
                  <a:srgbClr val="002060"/>
                </a:solidFill>
              </a:rPr>
              <a:t>35,2%</a:t>
            </a:r>
            <a:r>
              <a:rPr lang="ru-RU" sz="1800" dirty="0">
                <a:solidFill>
                  <a:srgbClr val="002060"/>
                </a:solidFill>
              </a:rPr>
              <a:t>. </a:t>
            </a:r>
            <a:endParaRPr lang="ru-RU" sz="1800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ru-RU" sz="1800" b="1" dirty="0" smtClean="0">
                <a:solidFill>
                  <a:srgbClr val="002060"/>
                </a:solidFill>
              </a:rPr>
              <a:t>НО! </a:t>
            </a:r>
            <a:r>
              <a:rPr lang="ru-RU" sz="1800" dirty="0" smtClean="0">
                <a:solidFill>
                  <a:srgbClr val="002060"/>
                </a:solidFill>
              </a:rPr>
              <a:t>улучшение </a:t>
            </a:r>
            <a:r>
              <a:rPr lang="ru-RU" sz="1800" dirty="0">
                <a:solidFill>
                  <a:srgbClr val="002060"/>
                </a:solidFill>
              </a:rPr>
              <a:t>отношений после рождения ребенка было характерно прежде всего для полных </a:t>
            </a:r>
            <a:r>
              <a:rPr lang="ru-RU" sz="1800" dirty="0" smtClean="0">
                <a:solidFill>
                  <a:srgbClr val="002060"/>
                </a:solidFill>
              </a:rPr>
              <a:t>семей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6187"/>
            <a:ext cx="791642" cy="71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39552" y="980728"/>
            <a:ext cx="7992888" cy="2520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ru-RU" sz="2000" dirty="0" smtClean="0">
                <a:solidFill>
                  <a:srgbClr val="002060"/>
                </a:solidFill>
              </a:rPr>
              <a:t>Треть (</a:t>
            </a:r>
            <a:r>
              <a:rPr lang="ru-RU" sz="2000" b="1" dirty="0" smtClean="0">
                <a:solidFill>
                  <a:srgbClr val="002060"/>
                </a:solidFill>
              </a:rPr>
              <a:t>37,8%</a:t>
            </a:r>
            <a:r>
              <a:rPr lang="ru-RU" sz="2000" dirty="0" smtClean="0">
                <a:solidFill>
                  <a:srgbClr val="002060"/>
                </a:solidFill>
              </a:rPr>
              <a:t>) участниц опроса выросли в полной семье, остальные – в неполных семьях.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ru-RU" sz="2000" b="1" dirty="0" smtClean="0">
                <a:solidFill>
                  <a:srgbClr val="002060"/>
                </a:solidFill>
              </a:rPr>
              <a:t>20,5%</a:t>
            </a:r>
            <a:r>
              <a:rPr lang="ru-RU" sz="2000" dirty="0" smtClean="0">
                <a:solidFill>
                  <a:srgbClr val="002060"/>
                </a:solidFill>
              </a:rPr>
              <a:t> участниц опроса выросли в детских домах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240867"/>
            <a:ext cx="2448272" cy="1836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1143</TotalTime>
  <Words>1784</Words>
  <Application>Microsoft Office PowerPoint</Application>
  <PresentationFormat>Экран (4:3)</PresentationFormat>
  <Paragraphs>290</Paragraphs>
  <Slides>22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Социальный портрет женщин, находящихся в трудной жизненной ситуации, обращающихся в кризисные центры.  Потребности в услугах.  </vt:lpstr>
      <vt:lpstr> На базе МОО «Аистенок» кризисное отделение для женщин с детьми с 2009 г.</vt:lpstr>
      <vt:lpstr> Проводим:</vt:lpstr>
      <vt:lpstr>Презентация PowerPoint</vt:lpstr>
      <vt:lpstr>Портрет женщин, обращающихся за помощью</vt:lpstr>
      <vt:lpstr>Целевые группы приютов</vt:lpstr>
      <vt:lpstr>«Типичная» клиентка кризисного центра</vt:lpstr>
      <vt:lpstr>«Коренные жительницы» или «приезжие»</vt:lpstr>
      <vt:lpstr>Отношения в родительской семье</vt:lpstr>
      <vt:lpstr>Отношения с партнерами</vt:lpstr>
      <vt:lpstr>Материальная поддержка</vt:lpstr>
      <vt:lpstr>Трудоустройство</vt:lpstr>
      <vt:lpstr>Дополнительная информация</vt:lpstr>
      <vt:lpstr>Отказ от ребенка</vt:lpstr>
      <vt:lpstr>Готовность к отказу</vt:lpstr>
      <vt:lpstr>Почему дети попадают в ДУ?</vt:lpstr>
      <vt:lpstr>Типичные ситуации временного помещения детей в ДУ</vt:lpstr>
      <vt:lpstr>Типичный портрет</vt:lpstr>
      <vt:lpstr>Потребности женщин при  обращении  </vt:lpstr>
      <vt:lpstr>Удовлетворенность услугами</vt:lpstr>
      <vt:lpstr>Оценка качества полученных услуг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«Социальный портрет женщин,  находящихся в трудной жизненной ситуации, обращающихся в кризисные центры, изучение их потребностей в услугах»</dc:title>
  <dc:creator>Анна</dc:creator>
  <cp:lastModifiedBy>Владелец</cp:lastModifiedBy>
  <cp:revision>63</cp:revision>
  <cp:lastPrinted>2023-10-20T11:12:19Z</cp:lastPrinted>
  <dcterms:created xsi:type="dcterms:W3CDTF">2018-05-14T02:19:24Z</dcterms:created>
  <dcterms:modified xsi:type="dcterms:W3CDTF">2023-10-20T11:12:33Z</dcterms:modified>
</cp:coreProperties>
</file>