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1" r:id="rId1"/>
  </p:sldMasterIdLst>
  <p:notesMasterIdLst>
    <p:notesMasterId r:id="rId32"/>
  </p:notesMasterIdLst>
  <p:sldIdLst>
    <p:sldId id="397" r:id="rId2"/>
    <p:sldId id="463" r:id="rId3"/>
    <p:sldId id="421" r:id="rId4"/>
    <p:sldId id="378" r:id="rId5"/>
    <p:sldId id="385" r:id="rId6"/>
    <p:sldId id="407" r:id="rId7"/>
    <p:sldId id="409" r:id="rId8"/>
    <p:sldId id="375" r:id="rId9"/>
    <p:sldId id="376" r:id="rId10"/>
    <p:sldId id="422" r:id="rId11"/>
    <p:sldId id="459" r:id="rId12"/>
    <p:sldId id="410" r:id="rId13"/>
    <p:sldId id="424" r:id="rId14"/>
    <p:sldId id="412" r:id="rId15"/>
    <p:sldId id="336" r:id="rId16"/>
    <p:sldId id="457" r:id="rId17"/>
    <p:sldId id="287" r:id="rId18"/>
    <p:sldId id="452" r:id="rId19"/>
    <p:sldId id="461" r:id="rId20"/>
    <p:sldId id="460" r:id="rId21"/>
    <p:sldId id="462" r:id="rId22"/>
    <p:sldId id="467" r:id="rId23"/>
    <p:sldId id="464" r:id="rId24"/>
    <p:sldId id="465" r:id="rId25"/>
    <p:sldId id="466" r:id="rId26"/>
    <p:sldId id="423" r:id="rId27"/>
    <p:sldId id="399" r:id="rId28"/>
    <p:sldId id="290" r:id="rId29"/>
    <p:sldId id="456" r:id="rId30"/>
    <p:sldId id="313" r:id="rId3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Rg st="1" end="29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0" autoAdjust="0"/>
    <p:restoredTop sz="94660"/>
  </p:normalViewPr>
  <p:slideViewPr>
    <p:cSldViewPr>
      <p:cViewPr varScale="1">
        <p:scale>
          <a:sx n="113" d="100"/>
          <a:sy n="113" d="100"/>
        </p:scale>
        <p:origin x="-160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AE0EF1-D481-4A96-A169-AB5E37E40C0E}" type="doc">
      <dgm:prSet loTypeId="urn:microsoft.com/office/officeart/2005/8/layout/vList3#2" loCatId="list" qsTypeId="urn:microsoft.com/office/officeart/2005/8/quickstyle/3d2#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090F42E-E96F-4109-BECE-AAF18EBB4648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для </a:t>
          </a:r>
          <a:r>
            <a:rPr lang="ru-RU" sz="2000" dirty="0" err="1" smtClean="0">
              <a:solidFill>
                <a:schemeClr val="tx1"/>
              </a:solidFill>
            </a:rPr>
            <a:t>неслышащих</a:t>
          </a:r>
          <a:r>
            <a:rPr lang="ru-RU" sz="2000" dirty="0" smtClean="0">
              <a:solidFill>
                <a:schemeClr val="tx1"/>
              </a:solidFill>
            </a:rPr>
            <a:t> детей (</a:t>
          </a:r>
          <a:r>
            <a:rPr lang="en-US" sz="2000" dirty="0" smtClean="0">
              <a:solidFill>
                <a:schemeClr val="tx1"/>
              </a:solidFill>
            </a:rPr>
            <a:t>I</a:t>
          </a:r>
          <a:r>
            <a:rPr lang="ru-RU" sz="2000" dirty="0" smtClean="0">
              <a:solidFill>
                <a:schemeClr val="tx1"/>
              </a:solidFill>
            </a:rPr>
            <a:t> вид) ; </a:t>
          </a:r>
          <a:endParaRPr lang="ru-RU" sz="2000" dirty="0">
            <a:solidFill>
              <a:schemeClr val="tx1"/>
            </a:solidFill>
          </a:endParaRPr>
        </a:p>
      </dgm:t>
    </dgm:pt>
    <dgm:pt modelId="{A5B5C5F7-63A3-40EA-815D-DBEF48CA94F1}" type="parTrans" cxnId="{19EE1B76-D26C-410D-AD06-A0752C39A507}">
      <dgm:prSet/>
      <dgm:spPr/>
      <dgm:t>
        <a:bodyPr/>
        <a:lstStyle/>
        <a:p>
          <a:endParaRPr lang="ru-RU"/>
        </a:p>
      </dgm:t>
    </dgm:pt>
    <dgm:pt modelId="{1BE07CE4-C303-4CDD-A572-54D9CC946426}" type="sibTrans" cxnId="{19EE1B76-D26C-410D-AD06-A0752C39A507}">
      <dgm:prSet/>
      <dgm:spPr/>
      <dgm:t>
        <a:bodyPr/>
        <a:lstStyle/>
        <a:p>
          <a:endParaRPr lang="ru-RU"/>
        </a:p>
      </dgm:t>
    </dgm:pt>
    <dgm:pt modelId="{D19ABB2E-5762-486D-B1E1-40AF001B0927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для </a:t>
          </a:r>
          <a:r>
            <a:rPr lang="ru-RU" sz="2000" dirty="0">
              <a:solidFill>
                <a:schemeClr val="tx1"/>
              </a:solidFill>
            </a:rPr>
            <a:t>слабослышащих </a:t>
          </a:r>
          <a:r>
            <a:rPr lang="ru-RU" sz="2000" dirty="0" smtClean="0">
              <a:solidFill>
                <a:schemeClr val="tx1"/>
              </a:solidFill>
            </a:rPr>
            <a:t>детей (</a:t>
          </a:r>
          <a:r>
            <a:rPr lang="en-US" sz="2400" dirty="0" smtClean="0">
              <a:solidFill>
                <a:schemeClr val="tx1"/>
              </a:solidFill>
            </a:rPr>
            <a:t>II</a:t>
          </a:r>
          <a:r>
            <a:rPr lang="ru-RU" sz="2400" dirty="0" smtClean="0">
              <a:solidFill>
                <a:schemeClr val="tx1"/>
              </a:solidFill>
            </a:rPr>
            <a:t> вид); </a:t>
          </a:r>
          <a:endParaRPr lang="ru-RU" sz="2400" dirty="0">
            <a:solidFill>
              <a:schemeClr val="tx1"/>
            </a:solidFill>
          </a:endParaRPr>
        </a:p>
      </dgm:t>
    </dgm:pt>
    <dgm:pt modelId="{CD3512BC-4A24-4941-B7F9-1CAD0604819D}" type="parTrans" cxnId="{82EED11A-7C00-4CE1-81EF-A2447F9B50EC}">
      <dgm:prSet/>
      <dgm:spPr/>
      <dgm:t>
        <a:bodyPr/>
        <a:lstStyle/>
        <a:p>
          <a:endParaRPr lang="ru-RU"/>
        </a:p>
      </dgm:t>
    </dgm:pt>
    <dgm:pt modelId="{2A3FBECE-1747-4333-BB92-D58931FFF6EA}" type="sibTrans" cxnId="{82EED11A-7C00-4CE1-81EF-A2447F9B50EC}">
      <dgm:prSet/>
      <dgm:spPr/>
      <dgm:t>
        <a:bodyPr/>
        <a:lstStyle/>
        <a:p>
          <a:endParaRPr lang="ru-RU"/>
        </a:p>
      </dgm:t>
    </dgm:pt>
    <dgm:pt modelId="{E2222ECE-1B33-4BE4-9646-8240C61E2CFE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для </a:t>
          </a:r>
          <a:r>
            <a:rPr lang="ru-RU" sz="2000" dirty="0">
              <a:solidFill>
                <a:schemeClr val="tx1"/>
              </a:solidFill>
            </a:rPr>
            <a:t>слепых и слабовидящих </a:t>
          </a:r>
          <a:r>
            <a:rPr lang="ru-RU" sz="2000" dirty="0" smtClean="0">
              <a:solidFill>
                <a:schemeClr val="tx1"/>
              </a:solidFill>
            </a:rPr>
            <a:t>детей </a:t>
          </a:r>
        </a:p>
        <a:p>
          <a:r>
            <a:rPr lang="ru-RU" sz="2000" dirty="0" smtClean="0">
              <a:solidFill>
                <a:schemeClr val="tx1"/>
              </a:solidFill>
            </a:rPr>
            <a:t>(</a:t>
          </a:r>
          <a:r>
            <a:rPr lang="en-US" sz="2000" dirty="0" smtClean="0">
              <a:solidFill>
                <a:schemeClr val="tx1"/>
              </a:solidFill>
            </a:rPr>
            <a:t>III</a:t>
          </a:r>
          <a:r>
            <a:rPr lang="ru-RU" sz="2000" dirty="0" smtClean="0">
              <a:solidFill>
                <a:schemeClr val="tx1"/>
              </a:solidFill>
            </a:rPr>
            <a:t> - </a:t>
          </a:r>
          <a:r>
            <a:rPr lang="en-US" sz="2000" dirty="0" smtClean="0">
              <a:solidFill>
                <a:schemeClr val="tx1"/>
              </a:solidFill>
            </a:rPr>
            <a:t>IV</a:t>
          </a:r>
          <a:r>
            <a:rPr lang="ru-RU" sz="2000" dirty="0" smtClean="0">
              <a:solidFill>
                <a:schemeClr val="tx1"/>
              </a:solidFill>
            </a:rPr>
            <a:t> вид)</a:t>
          </a:r>
          <a:endParaRPr lang="ru-RU" sz="2000" dirty="0">
            <a:solidFill>
              <a:schemeClr val="tx1"/>
            </a:solidFill>
          </a:endParaRPr>
        </a:p>
      </dgm:t>
    </dgm:pt>
    <dgm:pt modelId="{BFED24BB-91A4-4621-808A-F5893A988A11}" type="parTrans" cxnId="{66ED6FE4-854D-475C-9D86-96075F2C7780}">
      <dgm:prSet/>
      <dgm:spPr/>
      <dgm:t>
        <a:bodyPr/>
        <a:lstStyle/>
        <a:p>
          <a:endParaRPr lang="ru-RU"/>
        </a:p>
      </dgm:t>
    </dgm:pt>
    <dgm:pt modelId="{0C25E94D-D829-4FF2-B275-F262602B3253}" type="sibTrans" cxnId="{66ED6FE4-854D-475C-9D86-96075F2C7780}">
      <dgm:prSet/>
      <dgm:spPr/>
      <dgm:t>
        <a:bodyPr/>
        <a:lstStyle/>
        <a:p>
          <a:endParaRPr lang="ru-RU"/>
        </a:p>
      </dgm:t>
    </dgm:pt>
    <dgm:pt modelId="{27945C7E-0AF0-4EE4-883D-C98D2AAAF6FE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для  </a:t>
          </a:r>
          <a:r>
            <a:rPr lang="ru-RU" sz="2000" dirty="0">
              <a:solidFill>
                <a:schemeClr val="tx1"/>
              </a:solidFill>
            </a:rPr>
            <a:t>детей с тяжелыми нарушениями </a:t>
          </a:r>
          <a:r>
            <a:rPr lang="ru-RU" sz="2000" dirty="0" smtClean="0">
              <a:solidFill>
                <a:schemeClr val="tx1"/>
              </a:solidFill>
            </a:rPr>
            <a:t>речи (</a:t>
          </a:r>
          <a:r>
            <a:rPr lang="en-US" sz="2000" dirty="0" smtClean="0">
              <a:solidFill>
                <a:schemeClr val="tx1"/>
              </a:solidFill>
            </a:rPr>
            <a:t>V</a:t>
          </a:r>
          <a:r>
            <a:rPr lang="ru-RU" sz="2000" dirty="0" smtClean="0">
              <a:solidFill>
                <a:schemeClr val="tx1"/>
              </a:solidFill>
            </a:rPr>
            <a:t> вид);</a:t>
          </a:r>
          <a:endParaRPr lang="ru-RU" sz="2000" dirty="0">
            <a:solidFill>
              <a:schemeClr val="tx1"/>
            </a:solidFill>
          </a:endParaRPr>
        </a:p>
      </dgm:t>
    </dgm:pt>
    <dgm:pt modelId="{7665FAD2-4F35-46FF-ADAB-7C0354DE2BDA}" type="parTrans" cxnId="{315C3945-B7E3-46EF-B180-816776230D9C}">
      <dgm:prSet/>
      <dgm:spPr/>
      <dgm:t>
        <a:bodyPr/>
        <a:lstStyle/>
        <a:p>
          <a:endParaRPr lang="ru-RU"/>
        </a:p>
      </dgm:t>
    </dgm:pt>
    <dgm:pt modelId="{FC8B4219-D305-420A-8F50-77EBFC7C1E96}" type="sibTrans" cxnId="{315C3945-B7E3-46EF-B180-816776230D9C}">
      <dgm:prSet/>
      <dgm:spPr/>
      <dgm:t>
        <a:bodyPr/>
        <a:lstStyle/>
        <a:p>
          <a:endParaRPr lang="ru-RU"/>
        </a:p>
      </dgm:t>
    </dgm:pt>
    <dgm:pt modelId="{0AD23160-4A13-4BCF-96FB-AAE2EA1F0897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для  </a:t>
          </a:r>
          <a:r>
            <a:rPr lang="ru-RU" sz="2000" dirty="0">
              <a:solidFill>
                <a:schemeClr val="tx1"/>
              </a:solidFill>
            </a:rPr>
            <a:t>детей с нарушениями опорно-двигательного </a:t>
          </a:r>
          <a:r>
            <a:rPr lang="ru-RU" sz="2000" dirty="0" smtClean="0">
              <a:solidFill>
                <a:schemeClr val="tx1"/>
              </a:solidFill>
            </a:rPr>
            <a:t>аппарата (</a:t>
          </a:r>
          <a:r>
            <a:rPr lang="en-US" sz="2000" dirty="0" smtClean="0">
              <a:solidFill>
                <a:schemeClr val="tx1"/>
              </a:solidFill>
            </a:rPr>
            <a:t>VI</a:t>
          </a:r>
          <a:r>
            <a:rPr lang="ru-RU" sz="2000" dirty="0" smtClean="0">
              <a:solidFill>
                <a:schemeClr val="tx1"/>
              </a:solidFill>
            </a:rPr>
            <a:t> вид);</a:t>
          </a:r>
          <a:endParaRPr lang="ru-RU" sz="2000" dirty="0">
            <a:solidFill>
              <a:schemeClr val="tx1"/>
            </a:solidFill>
          </a:endParaRPr>
        </a:p>
      </dgm:t>
    </dgm:pt>
    <dgm:pt modelId="{B339DE69-9379-4F18-8C83-CBDC90B4ECC6}" type="parTrans" cxnId="{A7B8E2DC-EB21-4CE2-88B7-1C264C3EB8C7}">
      <dgm:prSet/>
      <dgm:spPr/>
      <dgm:t>
        <a:bodyPr/>
        <a:lstStyle/>
        <a:p>
          <a:endParaRPr lang="ru-RU"/>
        </a:p>
      </dgm:t>
    </dgm:pt>
    <dgm:pt modelId="{0E1F35EE-11E9-46E4-A7FE-F9A9B1E68C68}" type="sibTrans" cxnId="{A7B8E2DC-EB21-4CE2-88B7-1C264C3EB8C7}">
      <dgm:prSet/>
      <dgm:spPr/>
      <dgm:t>
        <a:bodyPr/>
        <a:lstStyle/>
        <a:p>
          <a:endParaRPr lang="ru-RU"/>
        </a:p>
      </dgm:t>
    </dgm:pt>
    <dgm:pt modelId="{161C5B90-18EB-4553-88E4-2460E2CA63F6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для </a:t>
          </a:r>
          <a:r>
            <a:rPr lang="ru-RU" sz="2000" dirty="0">
              <a:solidFill>
                <a:schemeClr val="tx1"/>
              </a:solidFill>
            </a:rPr>
            <a:t>детей с задержкой психического </a:t>
          </a:r>
          <a:r>
            <a:rPr lang="ru-RU" sz="2000" dirty="0" smtClean="0">
              <a:solidFill>
                <a:schemeClr val="tx1"/>
              </a:solidFill>
            </a:rPr>
            <a:t>развития (</a:t>
          </a:r>
          <a:r>
            <a:rPr lang="en-US" sz="2000" dirty="0" smtClean="0">
              <a:solidFill>
                <a:schemeClr val="tx1"/>
              </a:solidFill>
            </a:rPr>
            <a:t>VII</a:t>
          </a:r>
          <a:r>
            <a:rPr lang="ru-RU" sz="2000" dirty="0" smtClean="0">
              <a:solidFill>
                <a:schemeClr val="tx1"/>
              </a:solidFill>
            </a:rPr>
            <a:t> вид) </a:t>
          </a:r>
          <a:endParaRPr lang="ru-RU" sz="2000" dirty="0">
            <a:solidFill>
              <a:schemeClr val="tx1"/>
            </a:solidFill>
          </a:endParaRPr>
        </a:p>
      </dgm:t>
    </dgm:pt>
    <dgm:pt modelId="{0CCCB474-6C07-4666-9D3B-46DFFAFEF8E5}" type="parTrans" cxnId="{13A748F6-F2A4-4AA5-AB4D-9435D9DE909D}">
      <dgm:prSet/>
      <dgm:spPr/>
      <dgm:t>
        <a:bodyPr/>
        <a:lstStyle/>
        <a:p>
          <a:endParaRPr lang="ru-RU"/>
        </a:p>
      </dgm:t>
    </dgm:pt>
    <dgm:pt modelId="{1C659315-5ED6-4E6F-B151-4CF075D3C542}" type="sibTrans" cxnId="{13A748F6-F2A4-4AA5-AB4D-9435D9DE909D}">
      <dgm:prSet/>
      <dgm:spPr/>
      <dgm:t>
        <a:bodyPr/>
        <a:lstStyle/>
        <a:p>
          <a:endParaRPr lang="ru-RU"/>
        </a:p>
      </dgm:t>
    </dgm:pt>
    <dgm:pt modelId="{DCB889E0-E684-4E07-8D12-C39E44D9F4C6}">
      <dgm:prSet phldrT="[Текст]" custT="1"/>
      <dgm:spPr/>
      <dgm:t>
        <a:bodyPr/>
        <a:lstStyle/>
        <a:p>
          <a:r>
            <a:rPr lang="ru-RU" sz="2000" dirty="0" smtClean="0">
              <a:solidFill>
                <a:schemeClr val="tx1"/>
              </a:solidFill>
            </a:rPr>
            <a:t>для </a:t>
          </a:r>
          <a:r>
            <a:rPr lang="ru-RU" sz="2000" dirty="0">
              <a:solidFill>
                <a:schemeClr val="tx1"/>
              </a:solidFill>
            </a:rPr>
            <a:t>умственно отсталых </a:t>
          </a:r>
          <a:r>
            <a:rPr lang="ru-RU" sz="2000" dirty="0" smtClean="0">
              <a:solidFill>
                <a:schemeClr val="tx1"/>
              </a:solidFill>
            </a:rPr>
            <a:t>детей </a:t>
          </a:r>
        </a:p>
        <a:p>
          <a:r>
            <a:rPr lang="ru-RU" sz="2000" dirty="0" smtClean="0">
              <a:solidFill>
                <a:schemeClr val="tx1"/>
              </a:solidFill>
            </a:rPr>
            <a:t>(V</a:t>
          </a:r>
          <a:r>
            <a:rPr lang="en-US" sz="2000" dirty="0" smtClean="0">
              <a:solidFill>
                <a:schemeClr val="tx1"/>
              </a:solidFill>
            </a:rPr>
            <a:t>III</a:t>
          </a:r>
          <a:r>
            <a:rPr lang="ru-RU" sz="2000" dirty="0" smtClean="0">
              <a:solidFill>
                <a:schemeClr val="tx1"/>
              </a:solidFill>
            </a:rPr>
            <a:t> вид) </a:t>
          </a:r>
          <a:endParaRPr lang="ru-RU" sz="2000" dirty="0">
            <a:solidFill>
              <a:schemeClr val="tx1"/>
            </a:solidFill>
          </a:endParaRPr>
        </a:p>
      </dgm:t>
    </dgm:pt>
    <dgm:pt modelId="{34E20357-3BA6-42F3-88C3-A19EFABC8DF2}" type="parTrans" cxnId="{529A4D1E-13F4-4E13-BBB0-1F60DDA54BF9}">
      <dgm:prSet/>
      <dgm:spPr/>
      <dgm:t>
        <a:bodyPr/>
        <a:lstStyle/>
        <a:p>
          <a:endParaRPr lang="ru-RU"/>
        </a:p>
      </dgm:t>
    </dgm:pt>
    <dgm:pt modelId="{98434573-A94D-4F5D-9496-A73F896C21B7}" type="sibTrans" cxnId="{529A4D1E-13F4-4E13-BBB0-1F60DDA54BF9}">
      <dgm:prSet/>
      <dgm:spPr/>
      <dgm:t>
        <a:bodyPr/>
        <a:lstStyle/>
        <a:p>
          <a:endParaRPr lang="ru-RU"/>
        </a:p>
      </dgm:t>
    </dgm:pt>
    <dgm:pt modelId="{0D7A09A6-25B9-4B7E-BF99-A03A67DBA4AD}" type="pres">
      <dgm:prSet presAssocID="{2FAE0EF1-D481-4A96-A169-AB5E37E40C0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59067A-FFEC-4BE6-B4B2-3B2C80388610}" type="pres">
      <dgm:prSet presAssocID="{C090F42E-E96F-4109-BECE-AAF18EBB4648}" presName="composite" presStyleCnt="0"/>
      <dgm:spPr/>
    </dgm:pt>
    <dgm:pt modelId="{A697C44B-4699-49F0-8F6A-36CA982263D4}" type="pres">
      <dgm:prSet presAssocID="{C090F42E-E96F-4109-BECE-AAF18EBB4648}" presName="imgShp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6418CF-FD6B-4692-A4EB-FE620F4A8740}" type="pres">
      <dgm:prSet presAssocID="{C090F42E-E96F-4109-BECE-AAF18EBB4648}" presName="txShp" presStyleLbl="node1" presStyleIdx="0" presStyleCnt="7" custLinFactNeighborX="563" custLinFactNeighborY="-3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0D4BB-A031-4AF5-B6F9-B8FD1A0EC442}" type="pres">
      <dgm:prSet presAssocID="{1BE07CE4-C303-4CDD-A572-54D9CC946426}" presName="spacing" presStyleCnt="0"/>
      <dgm:spPr/>
    </dgm:pt>
    <dgm:pt modelId="{575B11EB-1BE8-42D1-9435-A17220974A41}" type="pres">
      <dgm:prSet presAssocID="{D19ABB2E-5762-486D-B1E1-40AF001B0927}" presName="composite" presStyleCnt="0"/>
      <dgm:spPr/>
    </dgm:pt>
    <dgm:pt modelId="{1B194C5F-32AD-42AC-BE46-B8FB3B52CCA8}" type="pres">
      <dgm:prSet presAssocID="{D19ABB2E-5762-486D-B1E1-40AF001B0927}" presName="imgShp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F2E3273-45E7-4EC1-95D8-3D28C2D13A42}" type="pres">
      <dgm:prSet presAssocID="{D19ABB2E-5762-486D-B1E1-40AF001B0927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750AAD-52F7-41FE-AB31-6B4C5DDE08E6}" type="pres">
      <dgm:prSet presAssocID="{2A3FBECE-1747-4333-BB92-D58931FFF6EA}" presName="spacing" presStyleCnt="0"/>
      <dgm:spPr/>
    </dgm:pt>
    <dgm:pt modelId="{83EF9E5B-F58E-4360-A6E0-71A2647F0FEE}" type="pres">
      <dgm:prSet presAssocID="{E2222ECE-1B33-4BE4-9646-8240C61E2CFE}" presName="composite" presStyleCnt="0"/>
      <dgm:spPr/>
    </dgm:pt>
    <dgm:pt modelId="{866DFD9C-077B-4397-9F1B-2615137E1C47}" type="pres">
      <dgm:prSet presAssocID="{E2222ECE-1B33-4BE4-9646-8240C61E2CFE}" presName="imgShp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22EA6CA-A1A6-48C9-A12B-7D52FB6DD8E8}" type="pres">
      <dgm:prSet presAssocID="{E2222ECE-1B33-4BE4-9646-8240C61E2CFE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B78DBC-5B00-4FB3-8CC8-F0E3D94A5062}" type="pres">
      <dgm:prSet presAssocID="{0C25E94D-D829-4FF2-B275-F262602B3253}" presName="spacing" presStyleCnt="0"/>
      <dgm:spPr/>
    </dgm:pt>
    <dgm:pt modelId="{684F35A9-EBAF-46CC-8595-5192A60A6CD6}" type="pres">
      <dgm:prSet presAssocID="{27945C7E-0AF0-4EE4-883D-C98D2AAAF6FE}" presName="composite" presStyleCnt="0"/>
      <dgm:spPr/>
    </dgm:pt>
    <dgm:pt modelId="{6B0CF7C7-5621-4F94-9AFB-7AB6AE3DFC12}" type="pres">
      <dgm:prSet presAssocID="{27945C7E-0AF0-4EE4-883D-C98D2AAAF6FE}" presName="imgShp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CC268451-F87A-4F7B-998E-FE1BA0B4C1F1}" type="pres">
      <dgm:prSet presAssocID="{27945C7E-0AF0-4EE4-883D-C98D2AAAF6FE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21FD22-23ED-4863-98C2-9F05B1B6756C}" type="pres">
      <dgm:prSet presAssocID="{FC8B4219-D305-420A-8F50-77EBFC7C1E96}" presName="spacing" presStyleCnt="0"/>
      <dgm:spPr/>
    </dgm:pt>
    <dgm:pt modelId="{BB2E3D83-A845-4933-BD1E-20EC0D5757EF}" type="pres">
      <dgm:prSet presAssocID="{0AD23160-4A13-4BCF-96FB-AAE2EA1F0897}" presName="composite" presStyleCnt="0"/>
      <dgm:spPr/>
    </dgm:pt>
    <dgm:pt modelId="{1D1C9B4E-BDCB-401A-8D4C-FB7580B003F6}" type="pres">
      <dgm:prSet presAssocID="{0AD23160-4A13-4BCF-96FB-AAE2EA1F0897}" presName="imgShp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1E29C0B-5418-4235-9575-51E73C9E6A7B}" type="pres">
      <dgm:prSet presAssocID="{0AD23160-4A13-4BCF-96FB-AAE2EA1F0897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070A7F-D61F-4F5C-837E-112BF6FF6DB4}" type="pres">
      <dgm:prSet presAssocID="{0E1F35EE-11E9-46E4-A7FE-F9A9B1E68C68}" presName="spacing" presStyleCnt="0"/>
      <dgm:spPr/>
    </dgm:pt>
    <dgm:pt modelId="{702574FB-069A-4BD5-B313-D2BB9326DB2B}" type="pres">
      <dgm:prSet presAssocID="{161C5B90-18EB-4553-88E4-2460E2CA63F6}" presName="composite" presStyleCnt="0"/>
      <dgm:spPr/>
    </dgm:pt>
    <dgm:pt modelId="{C8F0CD64-2154-4BED-98CB-3F3E3122D46E}" type="pres">
      <dgm:prSet presAssocID="{161C5B90-18EB-4553-88E4-2460E2CA63F6}" presName="imgShp" presStyleLbl="fgImgPlace1" presStyleIdx="5" presStyleCnt="7" custLinFactNeighborX="-5714" custLinFactNeighborY="-382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A5ECC9B-94BB-4F70-B5D8-BB06579F8E45}" type="pres">
      <dgm:prSet presAssocID="{161C5B90-18EB-4553-88E4-2460E2CA63F6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664BE2-A54C-4667-89A6-21E71633AF77}" type="pres">
      <dgm:prSet presAssocID="{1C659315-5ED6-4E6F-B151-4CF075D3C542}" presName="spacing" presStyleCnt="0"/>
      <dgm:spPr/>
    </dgm:pt>
    <dgm:pt modelId="{7B8BC751-262D-43C1-8EDF-03EF2506F82F}" type="pres">
      <dgm:prSet presAssocID="{DCB889E0-E684-4E07-8D12-C39E44D9F4C6}" presName="composite" presStyleCnt="0"/>
      <dgm:spPr/>
    </dgm:pt>
    <dgm:pt modelId="{7FB030EF-CC1F-447D-8B6B-561BB37128F3}" type="pres">
      <dgm:prSet presAssocID="{DCB889E0-E684-4E07-8D12-C39E44D9F4C6}" presName="imgShp" presStyleLbl="fgImgPlace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B4A0A23-0184-41BB-B84A-519C9E542440}" type="pres">
      <dgm:prSet presAssocID="{DCB889E0-E684-4E07-8D12-C39E44D9F4C6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A139E5-68D4-4250-8D1A-543C33F20958}" type="presOf" srcId="{DCB889E0-E684-4E07-8D12-C39E44D9F4C6}" destId="{BB4A0A23-0184-41BB-B84A-519C9E542440}" srcOrd="0" destOrd="0" presId="urn:microsoft.com/office/officeart/2005/8/layout/vList3#2"/>
    <dgm:cxn modelId="{315C3945-B7E3-46EF-B180-816776230D9C}" srcId="{2FAE0EF1-D481-4A96-A169-AB5E37E40C0E}" destId="{27945C7E-0AF0-4EE4-883D-C98D2AAAF6FE}" srcOrd="3" destOrd="0" parTransId="{7665FAD2-4F35-46FF-ADAB-7C0354DE2BDA}" sibTransId="{FC8B4219-D305-420A-8F50-77EBFC7C1E96}"/>
    <dgm:cxn modelId="{529A4D1E-13F4-4E13-BBB0-1F60DDA54BF9}" srcId="{2FAE0EF1-D481-4A96-A169-AB5E37E40C0E}" destId="{DCB889E0-E684-4E07-8D12-C39E44D9F4C6}" srcOrd="6" destOrd="0" parTransId="{34E20357-3BA6-42F3-88C3-A19EFABC8DF2}" sibTransId="{98434573-A94D-4F5D-9496-A73F896C21B7}"/>
    <dgm:cxn modelId="{B7D48228-5225-4CBB-99E7-932FDC8CA333}" type="presOf" srcId="{161C5B90-18EB-4553-88E4-2460E2CA63F6}" destId="{EA5ECC9B-94BB-4F70-B5D8-BB06579F8E45}" srcOrd="0" destOrd="0" presId="urn:microsoft.com/office/officeart/2005/8/layout/vList3#2"/>
    <dgm:cxn modelId="{13A748F6-F2A4-4AA5-AB4D-9435D9DE909D}" srcId="{2FAE0EF1-D481-4A96-A169-AB5E37E40C0E}" destId="{161C5B90-18EB-4553-88E4-2460E2CA63F6}" srcOrd="5" destOrd="0" parTransId="{0CCCB474-6C07-4666-9D3B-46DFFAFEF8E5}" sibTransId="{1C659315-5ED6-4E6F-B151-4CF075D3C542}"/>
    <dgm:cxn modelId="{A7B8E2DC-EB21-4CE2-88B7-1C264C3EB8C7}" srcId="{2FAE0EF1-D481-4A96-A169-AB5E37E40C0E}" destId="{0AD23160-4A13-4BCF-96FB-AAE2EA1F0897}" srcOrd="4" destOrd="0" parTransId="{B339DE69-9379-4F18-8C83-CBDC90B4ECC6}" sibTransId="{0E1F35EE-11E9-46E4-A7FE-F9A9B1E68C68}"/>
    <dgm:cxn modelId="{66ED6FE4-854D-475C-9D86-96075F2C7780}" srcId="{2FAE0EF1-D481-4A96-A169-AB5E37E40C0E}" destId="{E2222ECE-1B33-4BE4-9646-8240C61E2CFE}" srcOrd="2" destOrd="0" parTransId="{BFED24BB-91A4-4621-808A-F5893A988A11}" sibTransId="{0C25E94D-D829-4FF2-B275-F262602B3253}"/>
    <dgm:cxn modelId="{010DD13D-7331-4EA3-9E62-6E83641E1865}" type="presOf" srcId="{E2222ECE-1B33-4BE4-9646-8240C61E2CFE}" destId="{F22EA6CA-A1A6-48C9-A12B-7D52FB6DD8E8}" srcOrd="0" destOrd="0" presId="urn:microsoft.com/office/officeart/2005/8/layout/vList3#2"/>
    <dgm:cxn modelId="{FC107707-D354-4698-BE6A-63086596F0FE}" type="presOf" srcId="{27945C7E-0AF0-4EE4-883D-C98D2AAAF6FE}" destId="{CC268451-F87A-4F7B-998E-FE1BA0B4C1F1}" srcOrd="0" destOrd="0" presId="urn:microsoft.com/office/officeart/2005/8/layout/vList3#2"/>
    <dgm:cxn modelId="{C6AFF0CB-55B9-48F8-ABF2-1D8CBC1E4B18}" type="presOf" srcId="{0AD23160-4A13-4BCF-96FB-AAE2EA1F0897}" destId="{71E29C0B-5418-4235-9575-51E73C9E6A7B}" srcOrd="0" destOrd="0" presId="urn:microsoft.com/office/officeart/2005/8/layout/vList3#2"/>
    <dgm:cxn modelId="{19EE1B76-D26C-410D-AD06-A0752C39A507}" srcId="{2FAE0EF1-D481-4A96-A169-AB5E37E40C0E}" destId="{C090F42E-E96F-4109-BECE-AAF18EBB4648}" srcOrd="0" destOrd="0" parTransId="{A5B5C5F7-63A3-40EA-815D-DBEF48CA94F1}" sibTransId="{1BE07CE4-C303-4CDD-A572-54D9CC946426}"/>
    <dgm:cxn modelId="{1DECCC7C-FD0A-4144-9272-45C1EEC545ED}" type="presOf" srcId="{D19ABB2E-5762-486D-B1E1-40AF001B0927}" destId="{EF2E3273-45E7-4EC1-95D8-3D28C2D13A42}" srcOrd="0" destOrd="0" presId="urn:microsoft.com/office/officeart/2005/8/layout/vList3#2"/>
    <dgm:cxn modelId="{BB5FB0AB-8F58-4433-B80F-5DE98B80A66B}" type="presOf" srcId="{C090F42E-E96F-4109-BECE-AAF18EBB4648}" destId="{976418CF-FD6B-4692-A4EB-FE620F4A8740}" srcOrd="0" destOrd="0" presId="urn:microsoft.com/office/officeart/2005/8/layout/vList3#2"/>
    <dgm:cxn modelId="{82EED11A-7C00-4CE1-81EF-A2447F9B50EC}" srcId="{2FAE0EF1-D481-4A96-A169-AB5E37E40C0E}" destId="{D19ABB2E-5762-486D-B1E1-40AF001B0927}" srcOrd="1" destOrd="0" parTransId="{CD3512BC-4A24-4941-B7F9-1CAD0604819D}" sibTransId="{2A3FBECE-1747-4333-BB92-D58931FFF6EA}"/>
    <dgm:cxn modelId="{461E44C7-FDAD-4813-925C-C5615586B304}" type="presOf" srcId="{2FAE0EF1-D481-4A96-A169-AB5E37E40C0E}" destId="{0D7A09A6-25B9-4B7E-BF99-A03A67DBA4AD}" srcOrd="0" destOrd="0" presId="urn:microsoft.com/office/officeart/2005/8/layout/vList3#2"/>
    <dgm:cxn modelId="{78580E6A-AA6C-4B43-9E09-06B6E3B29E92}" type="presParOf" srcId="{0D7A09A6-25B9-4B7E-BF99-A03A67DBA4AD}" destId="{E059067A-FFEC-4BE6-B4B2-3B2C80388610}" srcOrd="0" destOrd="0" presId="urn:microsoft.com/office/officeart/2005/8/layout/vList3#2"/>
    <dgm:cxn modelId="{872AA33B-369E-438D-BD8A-2542F38B0E79}" type="presParOf" srcId="{E059067A-FFEC-4BE6-B4B2-3B2C80388610}" destId="{A697C44B-4699-49F0-8F6A-36CA982263D4}" srcOrd="0" destOrd="0" presId="urn:microsoft.com/office/officeart/2005/8/layout/vList3#2"/>
    <dgm:cxn modelId="{562AF75A-E215-4612-A844-2832620BB71C}" type="presParOf" srcId="{E059067A-FFEC-4BE6-B4B2-3B2C80388610}" destId="{976418CF-FD6B-4692-A4EB-FE620F4A8740}" srcOrd="1" destOrd="0" presId="urn:microsoft.com/office/officeart/2005/8/layout/vList3#2"/>
    <dgm:cxn modelId="{D5601742-A377-4469-8831-0FB9DCFFB319}" type="presParOf" srcId="{0D7A09A6-25B9-4B7E-BF99-A03A67DBA4AD}" destId="{87A0D4BB-A031-4AF5-B6F9-B8FD1A0EC442}" srcOrd="1" destOrd="0" presId="urn:microsoft.com/office/officeart/2005/8/layout/vList3#2"/>
    <dgm:cxn modelId="{EB5CD7EA-3CFA-4D37-9BDC-7E2D8CC4FB52}" type="presParOf" srcId="{0D7A09A6-25B9-4B7E-BF99-A03A67DBA4AD}" destId="{575B11EB-1BE8-42D1-9435-A17220974A41}" srcOrd="2" destOrd="0" presId="urn:microsoft.com/office/officeart/2005/8/layout/vList3#2"/>
    <dgm:cxn modelId="{95B1F66D-8C17-4FDF-98D4-CFFC68E1FC37}" type="presParOf" srcId="{575B11EB-1BE8-42D1-9435-A17220974A41}" destId="{1B194C5F-32AD-42AC-BE46-B8FB3B52CCA8}" srcOrd="0" destOrd="0" presId="urn:microsoft.com/office/officeart/2005/8/layout/vList3#2"/>
    <dgm:cxn modelId="{FAD3C226-D60F-4360-8F93-3DB063351980}" type="presParOf" srcId="{575B11EB-1BE8-42D1-9435-A17220974A41}" destId="{EF2E3273-45E7-4EC1-95D8-3D28C2D13A42}" srcOrd="1" destOrd="0" presId="urn:microsoft.com/office/officeart/2005/8/layout/vList3#2"/>
    <dgm:cxn modelId="{C01B5B61-687E-4373-B5C6-C89ADE94DB15}" type="presParOf" srcId="{0D7A09A6-25B9-4B7E-BF99-A03A67DBA4AD}" destId="{A9750AAD-52F7-41FE-AB31-6B4C5DDE08E6}" srcOrd="3" destOrd="0" presId="urn:microsoft.com/office/officeart/2005/8/layout/vList3#2"/>
    <dgm:cxn modelId="{914DE785-7EA1-442F-B61D-BE438509D278}" type="presParOf" srcId="{0D7A09A6-25B9-4B7E-BF99-A03A67DBA4AD}" destId="{83EF9E5B-F58E-4360-A6E0-71A2647F0FEE}" srcOrd="4" destOrd="0" presId="urn:microsoft.com/office/officeart/2005/8/layout/vList3#2"/>
    <dgm:cxn modelId="{6E53538F-C07C-44C5-A344-4047B4B62D43}" type="presParOf" srcId="{83EF9E5B-F58E-4360-A6E0-71A2647F0FEE}" destId="{866DFD9C-077B-4397-9F1B-2615137E1C47}" srcOrd="0" destOrd="0" presId="urn:microsoft.com/office/officeart/2005/8/layout/vList3#2"/>
    <dgm:cxn modelId="{C96EB6A3-7BBE-47D0-AC02-2EBA75751DA6}" type="presParOf" srcId="{83EF9E5B-F58E-4360-A6E0-71A2647F0FEE}" destId="{F22EA6CA-A1A6-48C9-A12B-7D52FB6DD8E8}" srcOrd="1" destOrd="0" presId="urn:microsoft.com/office/officeart/2005/8/layout/vList3#2"/>
    <dgm:cxn modelId="{47B16AFC-ACE2-44BD-80C2-809BFFD900CC}" type="presParOf" srcId="{0D7A09A6-25B9-4B7E-BF99-A03A67DBA4AD}" destId="{1BB78DBC-5B00-4FB3-8CC8-F0E3D94A5062}" srcOrd="5" destOrd="0" presId="urn:microsoft.com/office/officeart/2005/8/layout/vList3#2"/>
    <dgm:cxn modelId="{D8D1BACC-A952-4487-825D-652587A194CC}" type="presParOf" srcId="{0D7A09A6-25B9-4B7E-BF99-A03A67DBA4AD}" destId="{684F35A9-EBAF-46CC-8595-5192A60A6CD6}" srcOrd="6" destOrd="0" presId="urn:microsoft.com/office/officeart/2005/8/layout/vList3#2"/>
    <dgm:cxn modelId="{DD0A4BBD-F255-4B79-9F65-E37E98670646}" type="presParOf" srcId="{684F35A9-EBAF-46CC-8595-5192A60A6CD6}" destId="{6B0CF7C7-5621-4F94-9AFB-7AB6AE3DFC12}" srcOrd="0" destOrd="0" presId="urn:microsoft.com/office/officeart/2005/8/layout/vList3#2"/>
    <dgm:cxn modelId="{A6F4D648-27B0-4D68-AD40-3DBE227F02ED}" type="presParOf" srcId="{684F35A9-EBAF-46CC-8595-5192A60A6CD6}" destId="{CC268451-F87A-4F7B-998E-FE1BA0B4C1F1}" srcOrd="1" destOrd="0" presId="urn:microsoft.com/office/officeart/2005/8/layout/vList3#2"/>
    <dgm:cxn modelId="{E53F02DA-7637-4C64-9703-C0E75DDE1CA7}" type="presParOf" srcId="{0D7A09A6-25B9-4B7E-BF99-A03A67DBA4AD}" destId="{6321FD22-23ED-4863-98C2-9F05B1B6756C}" srcOrd="7" destOrd="0" presId="urn:microsoft.com/office/officeart/2005/8/layout/vList3#2"/>
    <dgm:cxn modelId="{80D87C31-0576-4B0A-A722-E9384B9E4841}" type="presParOf" srcId="{0D7A09A6-25B9-4B7E-BF99-A03A67DBA4AD}" destId="{BB2E3D83-A845-4933-BD1E-20EC0D5757EF}" srcOrd="8" destOrd="0" presId="urn:microsoft.com/office/officeart/2005/8/layout/vList3#2"/>
    <dgm:cxn modelId="{D5D2D134-B973-47F9-B39C-352884B239D6}" type="presParOf" srcId="{BB2E3D83-A845-4933-BD1E-20EC0D5757EF}" destId="{1D1C9B4E-BDCB-401A-8D4C-FB7580B003F6}" srcOrd="0" destOrd="0" presId="urn:microsoft.com/office/officeart/2005/8/layout/vList3#2"/>
    <dgm:cxn modelId="{DD38E998-8BB6-4A94-986A-AE8AF552911D}" type="presParOf" srcId="{BB2E3D83-A845-4933-BD1E-20EC0D5757EF}" destId="{71E29C0B-5418-4235-9575-51E73C9E6A7B}" srcOrd="1" destOrd="0" presId="urn:microsoft.com/office/officeart/2005/8/layout/vList3#2"/>
    <dgm:cxn modelId="{975EFF8B-9A23-423E-97FC-D8B2F0484D63}" type="presParOf" srcId="{0D7A09A6-25B9-4B7E-BF99-A03A67DBA4AD}" destId="{D5070A7F-D61F-4F5C-837E-112BF6FF6DB4}" srcOrd="9" destOrd="0" presId="urn:microsoft.com/office/officeart/2005/8/layout/vList3#2"/>
    <dgm:cxn modelId="{8E78773A-3A03-485B-9844-997C648D20CD}" type="presParOf" srcId="{0D7A09A6-25B9-4B7E-BF99-A03A67DBA4AD}" destId="{702574FB-069A-4BD5-B313-D2BB9326DB2B}" srcOrd="10" destOrd="0" presId="urn:microsoft.com/office/officeart/2005/8/layout/vList3#2"/>
    <dgm:cxn modelId="{93F0222F-0AC1-4186-B6D8-B71FB3C85A61}" type="presParOf" srcId="{702574FB-069A-4BD5-B313-D2BB9326DB2B}" destId="{C8F0CD64-2154-4BED-98CB-3F3E3122D46E}" srcOrd="0" destOrd="0" presId="urn:microsoft.com/office/officeart/2005/8/layout/vList3#2"/>
    <dgm:cxn modelId="{B45B73EC-A3A3-4D4C-9223-11A2B3190261}" type="presParOf" srcId="{702574FB-069A-4BD5-B313-D2BB9326DB2B}" destId="{EA5ECC9B-94BB-4F70-B5D8-BB06579F8E45}" srcOrd="1" destOrd="0" presId="urn:microsoft.com/office/officeart/2005/8/layout/vList3#2"/>
    <dgm:cxn modelId="{F1DA8E47-3F6F-49A9-98BB-05968A64B643}" type="presParOf" srcId="{0D7A09A6-25B9-4B7E-BF99-A03A67DBA4AD}" destId="{FA664BE2-A54C-4667-89A6-21E71633AF77}" srcOrd="11" destOrd="0" presId="urn:microsoft.com/office/officeart/2005/8/layout/vList3#2"/>
    <dgm:cxn modelId="{74F59541-51B8-4425-9F10-02DF865AB6F6}" type="presParOf" srcId="{0D7A09A6-25B9-4B7E-BF99-A03A67DBA4AD}" destId="{7B8BC751-262D-43C1-8EDF-03EF2506F82F}" srcOrd="12" destOrd="0" presId="urn:microsoft.com/office/officeart/2005/8/layout/vList3#2"/>
    <dgm:cxn modelId="{2B46A5A0-69C6-41B6-B89D-786D7F80E50A}" type="presParOf" srcId="{7B8BC751-262D-43C1-8EDF-03EF2506F82F}" destId="{7FB030EF-CC1F-447D-8B6B-561BB37128F3}" srcOrd="0" destOrd="0" presId="urn:microsoft.com/office/officeart/2005/8/layout/vList3#2"/>
    <dgm:cxn modelId="{904A1AE8-7F28-4907-969E-466A7B715850}" type="presParOf" srcId="{7B8BC751-262D-43C1-8EDF-03EF2506F82F}" destId="{BB4A0A23-0184-41BB-B84A-519C9E542440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76418CF-FD6B-4692-A4EB-FE620F4A8740}">
      <dsp:nvSpPr>
        <dsp:cNvPr id="0" name=""/>
        <dsp:cNvSpPr/>
      </dsp:nvSpPr>
      <dsp:spPr>
        <a:xfrm rot="10800000">
          <a:off x="1542832" y="0"/>
          <a:ext cx="5363155" cy="647072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34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для </a:t>
          </a:r>
          <a:r>
            <a:rPr lang="ru-RU" sz="2000" kern="1200" dirty="0" err="1" smtClean="0">
              <a:solidFill>
                <a:schemeClr val="tx1"/>
              </a:solidFill>
            </a:rPr>
            <a:t>неслышащих</a:t>
          </a:r>
          <a:r>
            <a:rPr lang="ru-RU" sz="2000" kern="1200" dirty="0" smtClean="0">
              <a:solidFill>
                <a:schemeClr val="tx1"/>
              </a:solidFill>
            </a:rPr>
            <a:t> детей (</a:t>
          </a:r>
          <a:r>
            <a:rPr lang="en-US" sz="2000" kern="1200" dirty="0" smtClean="0">
              <a:solidFill>
                <a:schemeClr val="tx1"/>
              </a:solidFill>
            </a:rPr>
            <a:t>I</a:t>
          </a:r>
          <a:r>
            <a:rPr lang="ru-RU" sz="2000" kern="1200" dirty="0" smtClean="0">
              <a:solidFill>
                <a:schemeClr val="tx1"/>
              </a:solidFill>
            </a:rPr>
            <a:t> вид) ; 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542832" y="0"/>
        <a:ext cx="5363155" cy="647072"/>
      </dsp:txXfrm>
    </dsp:sp>
    <dsp:sp modelId="{A697C44B-4699-49F0-8F6A-36CA982263D4}">
      <dsp:nvSpPr>
        <dsp:cNvPr id="0" name=""/>
        <dsp:cNvSpPr/>
      </dsp:nvSpPr>
      <dsp:spPr>
        <a:xfrm>
          <a:off x="1189102" y="96"/>
          <a:ext cx="647072" cy="6470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2E3273-45E7-4EC1-95D8-3D28C2D13A42}">
      <dsp:nvSpPr>
        <dsp:cNvPr id="0" name=""/>
        <dsp:cNvSpPr/>
      </dsp:nvSpPr>
      <dsp:spPr>
        <a:xfrm rot="10800000">
          <a:off x="1512638" y="840324"/>
          <a:ext cx="5363155" cy="647072"/>
        </a:xfrm>
        <a:prstGeom prst="homePlate">
          <a:avLst/>
        </a:prstGeom>
        <a:gradFill rotWithShape="0">
          <a:gsLst>
            <a:gs pos="0">
              <a:schemeClr val="accent2">
                <a:hueOff val="-139687"/>
                <a:satOff val="-1610"/>
                <a:lumOff val="360"/>
                <a:alphaOff val="0"/>
                <a:shade val="51000"/>
                <a:satMod val="130000"/>
              </a:schemeClr>
            </a:gs>
            <a:gs pos="80000">
              <a:schemeClr val="accent2">
                <a:hueOff val="-139687"/>
                <a:satOff val="-1610"/>
                <a:lumOff val="360"/>
                <a:alphaOff val="0"/>
                <a:shade val="93000"/>
                <a:satMod val="130000"/>
              </a:schemeClr>
            </a:gs>
            <a:gs pos="100000">
              <a:schemeClr val="accent2">
                <a:hueOff val="-139687"/>
                <a:satOff val="-1610"/>
                <a:lumOff val="3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34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для </a:t>
          </a:r>
          <a:r>
            <a:rPr lang="ru-RU" sz="2000" kern="1200" dirty="0">
              <a:solidFill>
                <a:schemeClr val="tx1"/>
              </a:solidFill>
            </a:rPr>
            <a:t>слабослышащих </a:t>
          </a:r>
          <a:r>
            <a:rPr lang="ru-RU" sz="2000" kern="1200" dirty="0" smtClean="0">
              <a:solidFill>
                <a:schemeClr val="tx1"/>
              </a:solidFill>
            </a:rPr>
            <a:t>детей (</a:t>
          </a:r>
          <a:r>
            <a:rPr lang="en-US" sz="2400" kern="1200" dirty="0" smtClean="0">
              <a:solidFill>
                <a:schemeClr val="tx1"/>
              </a:solidFill>
            </a:rPr>
            <a:t>II</a:t>
          </a:r>
          <a:r>
            <a:rPr lang="ru-RU" sz="2400" kern="1200" dirty="0" smtClean="0">
              <a:solidFill>
                <a:schemeClr val="tx1"/>
              </a:solidFill>
            </a:rPr>
            <a:t> вид); </a:t>
          </a:r>
          <a:endParaRPr lang="ru-RU" sz="2400" kern="1200" dirty="0">
            <a:solidFill>
              <a:schemeClr val="tx1"/>
            </a:solidFill>
          </a:endParaRPr>
        </a:p>
      </dsp:txBody>
      <dsp:txXfrm rot="10800000">
        <a:off x="1512638" y="840324"/>
        <a:ext cx="5363155" cy="647072"/>
      </dsp:txXfrm>
    </dsp:sp>
    <dsp:sp modelId="{1B194C5F-32AD-42AC-BE46-B8FB3B52CCA8}">
      <dsp:nvSpPr>
        <dsp:cNvPr id="0" name=""/>
        <dsp:cNvSpPr/>
      </dsp:nvSpPr>
      <dsp:spPr>
        <a:xfrm>
          <a:off x="1189102" y="840324"/>
          <a:ext cx="647072" cy="64707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2EA6CA-A1A6-48C9-A12B-7D52FB6DD8E8}">
      <dsp:nvSpPr>
        <dsp:cNvPr id="0" name=""/>
        <dsp:cNvSpPr/>
      </dsp:nvSpPr>
      <dsp:spPr>
        <a:xfrm rot="10800000">
          <a:off x="1512638" y="1680552"/>
          <a:ext cx="5363155" cy="647072"/>
        </a:xfrm>
        <a:prstGeom prst="homePlate">
          <a:avLst/>
        </a:prstGeom>
        <a:gradFill rotWithShape="0">
          <a:gsLst>
            <a:gs pos="0">
              <a:schemeClr val="accent2">
                <a:hueOff val="-279374"/>
                <a:satOff val="-3219"/>
                <a:lumOff val="720"/>
                <a:alphaOff val="0"/>
                <a:shade val="51000"/>
                <a:satMod val="130000"/>
              </a:schemeClr>
            </a:gs>
            <a:gs pos="80000">
              <a:schemeClr val="accent2">
                <a:hueOff val="-279374"/>
                <a:satOff val="-3219"/>
                <a:lumOff val="720"/>
                <a:alphaOff val="0"/>
                <a:shade val="93000"/>
                <a:satMod val="130000"/>
              </a:schemeClr>
            </a:gs>
            <a:gs pos="100000">
              <a:schemeClr val="accent2">
                <a:hueOff val="-279374"/>
                <a:satOff val="-3219"/>
                <a:lumOff val="72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34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для </a:t>
          </a:r>
          <a:r>
            <a:rPr lang="ru-RU" sz="2000" kern="1200" dirty="0">
              <a:solidFill>
                <a:schemeClr val="tx1"/>
              </a:solidFill>
            </a:rPr>
            <a:t>слепых и слабовидящих </a:t>
          </a:r>
          <a:r>
            <a:rPr lang="ru-RU" sz="2000" kern="1200" dirty="0" smtClean="0">
              <a:solidFill>
                <a:schemeClr val="tx1"/>
              </a:solidFill>
            </a:rPr>
            <a:t>детей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(</a:t>
          </a:r>
          <a:r>
            <a:rPr lang="en-US" sz="2000" kern="1200" dirty="0" smtClean="0">
              <a:solidFill>
                <a:schemeClr val="tx1"/>
              </a:solidFill>
            </a:rPr>
            <a:t>III</a:t>
          </a:r>
          <a:r>
            <a:rPr lang="ru-RU" sz="2000" kern="1200" dirty="0" smtClean="0">
              <a:solidFill>
                <a:schemeClr val="tx1"/>
              </a:solidFill>
            </a:rPr>
            <a:t> - </a:t>
          </a:r>
          <a:r>
            <a:rPr lang="en-US" sz="2000" kern="1200" dirty="0" smtClean="0">
              <a:solidFill>
                <a:schemeClr val="tx1"/>
              </a:solidFill>
            </a:rPr>
            <a:t>IV</a:t>
          </a:r>
          <a:r>
            <a:rPr lang="ru-RU" sz="2000" kern="1200" dirty="0" smtClean="0">
              <a:solidFill>
                <a:schemeClr val="tx1"/>
              </a:solidFill>
            </a:rPr>
            <a:t> вид)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512638" y="1680552"/>
        <a:ext cx="5363155" cy="647072"/>
      </dsp:txXfrm>
    </dsp:sp>
    <dsp:sp modelId="{866DFD9C-077B-4397-9F1B-2615137E1C47}">
      <dsp:nvSpPr>
        <dsp:cNvPr id="0" name=""/>
        <dsp:cNvSpPr/>
      </dsp:nvSpPr>
      <dsp:spPr>
        <a:xfrm>
          <a:off x="1189102" y="1680552"/>
          <a:ext cx="647072" cy="64707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268451-F87A-4F7B-998E-FE1BA0B4C1F1}">
      <dsp:nvSpPr>
        <dsp:cNvPr id="0" name=""/>
        <dsp:cNvSpPr/>
      </dsp:nvSpPr>
      <dsp:spPr>
        <a:xfrm rot="10800000">
          <a:off x="1512638" y="2520779"/>
          <a:ext cx="5363155" cy="647072"/>
        </a:xfrm>
        <a:prstGeom prst="homePlate">
          <a:avLst/>
        </a:prstGeom>
        <a:gradFill rotWithShape="0">
          <a:gsLst>
            <a:gs pos="0">
              <a:schemeClr val="accent2">
                <a:hueOff val="-419062"/>
                <a:satOff val="-4829"/>
                <a:lumOff val="1079"/>
                <a:alphaOff val="0"/>
                <a:shade val="51000"/>
                <a:satMod val="130000"/>
              </a:schemeClr>
            </a:gs>
            <a:gs pos="80000">
              <a:schemeClr val="accent2">
                <a:hueOff val="-419062"/>
                <a:satOff val="-4829"/>
                <a:lumOff val="1079"/>
                <a:alphaOff val="0"/>
                <a:shade val="93000"/>
                <a:satMod val="130000"/>
              </a:schemeClr>
            </a:gs>
            <a:gs pos="100000">
              <a:schemeClr val="accent2">
                <a:hueOff val="-419062"/>
                <a:satOff val="-4829"/>
                <a:lumOff val="10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34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для  </a:t>
          </a:r>
          <a:r>
            <a:rPr lang="ru-RU" sz="2000" kern="1200" dirty="0">
              <a:solidFill>
                <a:schemeClr val="tx1"/>
              </a:solidFill>
            </a:rPr>
            <a:t>детей с тяжелыми нарушениями </a:t>
          </a:r>
          <a:r>
            <a:rPr lang="ru-RU" sz="2000" kern="1200" dirty="0" smtClean="0">
              <a:solidFill>
                <a:schemeClr val="tx1"/>
              </a:solidFill>
            </a:rPr>
            <a:t>речи (</a:t>
          </a:r>
          <a:r>
            <a:rPr lang="en-US" sz="2000" kern="1200" dirty="0" smtClean="0">
              <a:solidFill>
                <a:schemeClr val="tx1"/>
              </a:solidFill>
            </a:rPr>
            <a:t>V</a:t>
          </a:r>
          <a:r>
            <a:rPr lang="ru-RU" sz="2000" kern="1200" dirty="0" smtClean="0">
              <a:solidFill>
                <a:schemeClr val="tx1"/>
              </a:solidFill>
            </a:rPr>
            <a:t> вид);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512638" y="2520779"/>
        <a:ext cx="5363155" cy="647072"/>
      </dsp:txXfrm>
    </dsp:sp>
    <dsp:sp modelId="{6B0CF7C7-5621-4F94-9AFB-7AB6AE3DFC12}">
      <dsp:nvSpPr>
        <dsp:cNvPr id="0" name=""/>
        <dsp:cNvSpPr/>
      </dsp:nvSpPr>
      <dsp:spPr>
        <a:xfrm>
          <a:off x="1189102" y="2520779"/>
          <a:ext cx="647072" cy="64707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E29C0B-5418-4235-9575-51E73C9E6A7B}">
      <dsp:nvSpPr>
        <dsp:cNvPr id="0" name=""/>
        <dsp:cNvSpPr/>
      </dsp:nvSpPr>
      <dsp:spPr>
        <a:xfrm rot="10800000">
          <a:off x="1512638" y="3361007"/>
          <a:ext cx="5363155" cy="647072"/>
        </a:xfrm>
        <a:prstGeom prst="homePlate">
          <a:avLst/>
        </a:prstGeom>
        <a:gradFill rotWithShape="0">
          <a:gsLst>
            <a:gs pos="0">
              <a:schemeClr val="accent2">
                <a:hueOff val="-558749"/>
                <a:satOff val="-6439"/>
                <a:lumOff val="1439"/>
                <a:alphaOff val="0"/>
                <a:shade val="51000"/>
                <a:satMod val="130000"/>
              </a:schemeClr>
            </a:gs>
            <a:gs pos="80000">
              <a:schemeClr val="accent2">
                <a:hueOff val="-558749"/>
                <a:satOff val="-6439"/>
                <a:lumOff val="1439"/>
                <a:alphaOff val="0"/>
                <a:shade val="93000"/>
                <a:satMod val="130000"/>
              </a:schemeClr>
            </a:gs>
            <a:gs pos="100000">
              <a:schemeClr val="accent2">
                <a:hueOff val="-558749"/>
                <a:satOff val="-6439"/>
                <a:lumOff val="14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34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для  </a:t>
          </a:r>
          <a:r>
            <a:rPr lang="ru-RU" sz="2000" kern="1200" dirty="0">
              <a:solidFill>
                <a:schemeClr val="tx1"/>
              </a:solidFill>
            </a:rPr>
            <a:t>детей с нарушениями опорно-двигательного </a:t>
          </a:r>
          <a:r>
            <a:rPr lang="ru-RU" sz="2000" kern="1200" dirty="0" smtClean="0">
              <a:solidFill>
                <a:schemeClr val="tx1"/>
              </a:solidFill>
            </a:rPr>
            <a:t>аппарата (</a:t>
          </a:r>
          <a:r>
            <a:rPr lang="en-US" sz="2000" kern="1200" dirty="0" smtClean="0">
              <a:solidFill>
                <a:schemeClr val="tx1"/>
              </a:solidFill>
            </a:rPr>
            <a:t>VI</a:t>
          </a:r>
          <a:r>
            <a:rPr lang="ru-RU" sz="2000" kern="1200" dirty="0" smtClean="0">
              <a:solidFill>
                <a:schemeClr val="tx1"/>
              </a:solidFill>
            </a:rPr>
            <a:t> вид);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512638" y="3361007"/>
        <a:ext cx="5363155" cy="647072"/>
      </dsp:txXfrm>
    </dsp:sp>
    <dsp:sp modelId="{1D1C9B4E-BDCB-401A-8D4C-FB7580B003F6}">
      <dsp:nvSpPr>
        <dsp:cNvPr id="0" name=""/>
        <dsp:cNvSpPr/>
      </dsp:nvSpPr>
      <dsp:spPr>
        <a:xfrm>
          <a:off x="1189102" y="3361007"/>
          <a:ext cx="647072" cy="647072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5ECC9B-94BB-4F70-B5D8-BB06579F8E45}">
      <dsp:nvSpPr>
        <dsp:cNvPr id="0" name=""/>
        <dsp:cNvSpPr/>
      </dsp:nvSpPr>
      <dsp:spPr>
        <a:xfrm rot="10800000">
          <a:off x="1512638" y="4201235"/>
          <a:ext cx="5363155" cy="647072"/>
        </a:xfrm>
        <a:prstGeom prst="homePlate">
          <a:avLst/>
        </a:prstGeom>
        <a:gradFill rotWithShape="0">
          <a:gsLst>
            <a:gs pos="0">
              <a:schemeClr val="accent2">
                <a:hueOff val="-698436"/>
                <a:satOff val="-8048"/>
                <a:lumOff val="1799"/>
                <a:alphaOff val="0"/>
                <a:shade val="51000"/>
                <a:satMod val="130000"/>
              </a:schemeClr>
            </a:gs>
            <a:gs pos="80000">
              <a:schemeClr val="accent2">
                <a:hueOff val="-698436"/>
                <a:satOff val="-8048"/>
                <a:lumOff val="1799"/>
                <a:alphaOff val="0"/>
                <a:shade val="93000"/>
                <a:satMod val="130000"/>
              </a:schemeClr>
            </a:gs>
            <a:gs pos="100000">
              <a:schemeClr val="accent2">
                <a:hueOff val="-698436"/>
                <a:satOff val="-8048"/>
                <a:lumOff val="17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34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для </a:t>
          </a:r>
          <a:r>
            <a:rPr lang="ru-RU" sz="2000" kern="1200" dirty="0">
              <a:solidFill>
                <a:schemeClr val="tx1"/>
              </a:solidFill>
            </a:rPr>
            <a:t>детей с задержкой психического </a:t>
          </a:r>
          <a:r>
            <a:rPr lang="ru-RU" sz="2000" kern="1200" dirty="0" smtClean="0">
              <a:solidFill>
                <a:schemeClr val="tx1"/>
              </a:solidFill>
            </a:rPr>
            <a:t>развития (</a:t>
          </a:r>
          <a:r>
            <a:rPr lang="en-US" sz="2000" kern="1200" dirty="0" smtClean="0">
              <a:solidFill>
                <a:schemeClr val="tx1"/>
              </a:solidFill>
            </a:rPr>
            <a:t>VII</a:t>
          </a:r>
          <a:r>
            <a:rPr lang="ru-RU" sz="2000" kern="1200" dirty="0" smtClean="0">
              <a:solidFill>
                <a:schemeClr val="tx1"/>
              </a:solidFill>
            </a:rPr>
            <a:t> вид) 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512638" y="4201235"/>
        <a:ext cx="5363155" cy="647072"/>
      </dsp:txXfrm>
    </dsp:sp>
    <dsp:sp modelId="{C8F0CD64-2154-4BED-98CB-3F3E3122D46E}">
      <dsp:nvSpPr>
        <dsp:cNvPr id="0" name=""/>
        <dsp:cNvSpPr/>
      </dsp:nvSpPr>
      <dsp:spPr>
        <a:xfrm>
          <a:off x="1152128" y="4176465"/>
          <a:ext cx="647072" cy="647072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A0A23-0184-41BB-B84A-519C9E542440}">
      <dsp:nvSpPr>
        <dsp:cNvPr id="0" name=""/>
        <dsp:cNvSpPr/>
      </dsp:nvSpPr>
      <dsp:spPr>
        <a:xfrm rot="10800000">
          <a:off x="1512638" y="5041463"/>
          <a:ext cx="5363155" cy="647072"/>
        </a:xfrm>
        <a:prstGeom prst="homePlate">
          <a:avLst/>
        </a:prstGeom>
        <a:gradFill rotWithShape="0">
          <a:gsLst>
            <a:gs pos="0">
              <a:schemeClr val="accent2">
                <a:hueOff val="-838123"/>
                <a:satOff val="-9658"/>
                <a:lumOff val="2159"/>
                <a:alphaOff val="0"/>
                <a:shade val="51000"/>
                <a:satMod val="130000"/>
              </a:schemeClr>
            </a:gs>
            <a:gs pos="80000">
              <a:schemeClr val="accent2">
                <a:hueOff val="-838123"/>
                <a:satOff val="-9658"/>
                <a:lumOff val="2159"/>
                <a:alphaOff val="0"/>
                <a:shade val="93000"/>
                <a:satMod val="130000"/>
              </a:schemeClr>
            </a:gs>
            <a:gs pos="100000">
              <a:schemeClr val="accent2">
                <a:hueOff val="-838123"/>
                <a:satOff val="-9658"/>
                <a:lumOff val="215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5341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для </a:t>
          </a:r>
          <a:r>
            <a:rPr lang="ru-RU" sz="2000" kern="1200" dirty="0">
              <a:solidFill>
                <a:schemeClr val="tx1"/>
              </a:solidFill>
            </a:rPr>
            <a:t>умственно отсталых </a:t>
          </a:r>
          <a:r>
            <a:rPr lang="ru-RU" sz="2000" kern="1200" dirty="0" smtClean="0">
              <a:solidFill>
                <a:schemeClr val="tx1"/>
              </a:solidFill>
            </a:rPr>
            <a:t>детей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1"/>
              </a:solidFill>
            </a:rPr>
            <a:t>(V</a:t>
          </a:r>
          <a:r>
            <a:rPr lang="en-US" sz="2000" kern="1200" dirty="0" smtClean="0">
              <a:solidFill>
                <a:schemeClr val="tx1"/>
              </a:solidFill>
            </a:rPr>
            <a:t>III</a:t>
          </a:r>
          <a:r>
            <a:rPr lang="ru-RU" sz="2000" kern="1200" dirty="0" smtClean="0">
              <a:solidFill>
                <a:schemeClr val="tx1"/>
              </a:solidFill>
            </a:rPr>
            <a:t> вид) </a:t>
          </a:r>
          <a:endParaRPr lang="ru-RU" sz="2000" kern="1200" dirty="0">
            <a:solidFill>
              <a:schemeClr val="tx1"/>
            </a:solidFill>
          </a:endParaRPr>
        </a:p>
      </dsp:txBody>
      <dsp:txXfrm rot="10800000">
        <a:off x="1512638" y="5041463"/>
        <a:ext cx="5363155" cy="647072"/>
      </dsp:txXfrm>
    </dsp:sp>
    <dsp:sp modelId="{7FB030EF-CC1F-447D-8B6B-561BB37128F3}">
      <dsp:nvSpPr>
        <dsp:cNvPr id="0" name=""/>
        <dsp:cNvSpPr/>
      </dsp:nvSpPr>
      <dsp:spPr>
        <a:xfrm>
          <a:off x="1189102" y="5041463"/>
          <a:ext cx="647072" cy="647072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E75AD23-BDA8-4CC0-9AA1-81A8D6152367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969D020B-16BA-43DE-ABFA-D24200D0F1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ECA62-BC39-4CB7-B737-D0B8B4E4B5FD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8CD06-380D-4CCB-ACDD-733F1330F99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97299-90E9-4EB4-8CAF-E0DF444A5C68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51B859-5F72-4C9A-9B32-66F2C300237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198E06-5352-4056-AA9A-E876F2FA50F8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C54E6F-95B2-47DD-8B9F-ECB9DB991FD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Заголовок, клип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4475"/>
            <a:ext cx="8385175" cy="14319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Клип 2"/>
          <p:cNvSpPr>
            <a:spLocks noGrp="1"/>
          </p:cNvSpPr>
          <p:nvPr>
            <p:ph type="clipArt" sz="half" idx="1"/>
          </p:nvPr>
        </p:nvSpPr>
        <p:spPr>
          <a:xfrm>
            <a:off x="838200" y="1905000"/>
            <a:ext cx="3927475" cy="41910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718422-DDF0-4592-86AE-DF284EECDDC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4D9F3-C855-4DBC-847F-679D3C1134F8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60AC8-9C9E-471B-B1B6-4672552559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F17A4-2C3F-41D0-A90E-D60CCB27A76C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5C917-D6F5-4BBE-95A8-4F7E023233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D2FDEF-D9EE-427D-BD1A-973607D2071A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246BAD-811E-4D44-9CA5-51229D2F0F7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79EB3-5DCF-4536-9F40-4C0BB7EF646A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532AF-4CF0-4F25-B5F2-F8F749AE832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069CC-C9C3-4C75-AF48-1708048636D8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CD4A6C-B75F-4DF6-8003-D9F35FD03A2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48C0C-8658-42FB-AB11-966AB79FA4AA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013944-1FAA-44DC-902B-3A2F9C4F25C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356C1-BB8A-47B0-8F40-58CBF2ACCB03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3D7CB2-6157-49E2-B9DE-2C70A204A6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77FEF-B6C2-430D-99DF-2CE8101735EF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70847-0EC3-4AFA-8E77-89E83452C5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EAAE3D47-C5D9-414E-A182-1B0052EA6543}" type="datetimeFigureOut">
              <a:rPr lang="ru-RU"/>
              <a:pPr>
                <a:defRPr/>
              </a:pPr>
              <a:t>28.06.2022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35084ABF-2433-46B1-8791-D032E130E02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&#1092;&#1086;&#1088;&#1084;&#1072;%205.1%20(&#1096;&#1082;&#1086;&#1083;&#1100;&#1085;).doc" TargetMode="External"/><Relationship Id="rId3" Type="http://schemas.openxmlformats.org/officeDocument/2006/relationships/hyperlink" Target="&#1092;&#1086;&#1088;&#1084;&#1072;-2.doc" TargetMode="External"/><Relationship Id="rId7" Type="http://schemas.openxmlformats.org/officeDocument/2006/relationships/hyperlink" Target="&#1092;&#1086;&#1088;&#1084;&#1072;-5%20(&#1076;&#1086;&#1096;&#1082;&#1086;&#1083;&#1100;&#1085;).doc" TargetMode="External"/><Relationship Id="rId2" Type="http://schemas.openxmlformats.org/officeDocument/2006/relationships/hyperlink" Target="&#1092;&#1086;&#1088;&#1084;&#1072;-1.do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&#1092;&#1086;&#1088;&#1084;&#1072;-4.doc" TargetMode="External"/><Relationship Id="rId5" Type="http://schemas.openxmlformats.org/officeDocument/2006/relationships/hyperlink" Target="&#1092;&#1086;&#1088;&#1084;&#1072;-3.doc" TargetMode="External"/><Relationship Id="rId10" Type="http://schemas.openxmlformats.org/officeDocument/2006/relationships/image" Target="../media/image1.png"/><Relationship Id="rId4" Type="http://schemas.openxmlformats.org/officeDocument/2006/relationships/hyperlink" Target="http://www.tagobr.ru/uploads/files/PMPK/1-3-extract-PMPK.doc" TargetMode="External"/><Relationship Id="rId9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Содержимое 2"/>
          <p:cNvSpPr>
            <a:spLocks noGrp="1"/>
          </p:cNvSpPr>
          <p:nvPr>
            <p:ph idx="1"/>
          </p:nvPr>
        </p:nvSpPr>
        <p:spPr>
          <a:xfrm>
            <a:off x="1785918" y="1928802"/>
            <a:ext cx="6286544" cy="4197361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ru-RU" altLang="ru-RU" sz="4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Психолого-медико-педагогическая комиссия </a:t>
            </a:r>
            <a:endParaRPr lang="ru-RU" altLang="ru-RU" sz="4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\\Serv01\общий\1 ДОКУМЕНТЫ\БРЕНДБУК\Логотип РЦ ПМСС\Логотип РЦПМС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5" y="571500"/>
            <a:ext cx="10271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6" descr="узор.jpg"/>
          <p:cNvPicPr>
            <a:picLocks noChangeAspect="1"/>
          </p:cNvPicPr>
          <p:nvPr/>
        </p:nvPicPr>
        <p:blipFill>
          <a:blip r:embed="rId3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62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4500" y="711200"/>
            <a:ext cx="8128000" cy="5651500"/>
          </a:xfrm>
        </p:spPr>
      </p:pic>
      <p:sp>
        <p:nvSpPr>
          <p:cNvPr id="5" name="Стрелка вниз 4"/>
          <p:cNvSpPr/>
          <p:nvPr/>
        </p:nvSpPr>
        <p:spPr>
          <a:xfrm>
            <a:off x="2500313" y="2786063"/>
            <a:ext cx="500062" cy="500062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>
            <a:off x="5929313" y="2786063"/>
            <a:ext cx="500062" cy="500062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24580" name="Рисунок 7" descr="узор.jpg"/>
          <p:cNvPicPr>
            <a:picLocks noChangeAspect="1"/>
          </p:cNvPicPr>
          <p:nvPr/>
        </p:nvPicPr>
        <p:blipFill>
          <a:blip r:embed="rId3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\\Serv01\общий\1 ДОКУМЕНТЫ\БРЕНДБУК\Логотип РЦ ПМСС\Логотип РЦПМС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42875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563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1042988" y="0"/>
            <a:ext cx="7543800" cy="892175"/>
          </a:xfrm>
        </p:spPr>
        <p:txBody>
          <a:bodyPr/>
          <a:lstStyle/>
          <a:p>
            <a:r>
              <a:rPr lang="ru-RU" altLang="ru-RU" sz="3200" smtClean="0"/>
              <a:t>Дети с ОВЗ и с инвалидностью </a:t>
            </a:r>
          </a:p>
        </p:txBody>
      </p:sp>
      <p:pic>
        <p:nvPicPr>
          <p:cNvPr id="6" name="Содержимое 5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89100" y="2032000"/>
            <a:ext cx="5918200" cy="3276600"/>
          </a:xfrm>
        </p:spPr>
      </p:pic>
      <p:cxnSp>
        <p:nvCxnSpPr>
          <p:cNvPr id="12" name="Прямая соединительная линия 11"/>
          <p:cNvCxnSpPr/>
          <p:nvPr/>
        </p:nvCxnSpPr>
        <p:spPr>
          <a:xfrm flipV="1">
            <a:off x="3492500" y="1628775"/>
            <a:ext cx="0" cy="1079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1331913" y="1628775"/>
            <a:ext cx="21605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1331913" y="1628775"/>
            <a:ext cx="0" cy="720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0" y="2204864"/>
            <a:ext cx="288306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ПМПК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1331913" y="2781300"/>
            <a:ext cx="0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Прямоугольник 19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00400"/>
            <a:ext cx="2552700" cy="3162300"/>
          </a:xfrm>
          <a:prstGeom prst="rect">
            <a:avLst/>
          </a:prstGeom>
          <a:noFill/>
        </p:spPr>
      </p:pic>
      <p:cxnSp>
        <p:nvCxnSpPr>
          <p:cNvPr id="22" name="Прямая соединительная линия 21"/>
          <p:cNvCxnSpPr/>
          <p:nvPr/>
        </p:nvCxnSpPr>
        <p:spPr>
          <a:xfrm flipV="1">
            <a:off x="5795963" y="1628775"/>
            <a:ext cx="0" cy="1079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795963" y="1628775"/>
            <a:ext cx="21605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956550" y="1628775"/>
            <a:ext cx="0" cy="7207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516216" y="2204864"/>
            <a:ext cx="288306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МСЭ</a:t>
            </a: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7956550" y="2708275"/>
            <a:ext cx="0" cy="4333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6588224" y="2996952"/>
            <a:ext cx="2883061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Arial" charset="0"/>
              </a:rPr>
              <a:t>ИПРА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>
            <a:off x="4643438" y="3933825"/>
            <a:ext cx="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Прямоугольник 29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3900" y="5219700"/>
            <a:ext cx="2832100" cy="2870200"/>
          </a:xfrm>
          <a:prstGeom prst="rect">
            <a:avLst/>
          </a:prstGeom>
          <a:noFill/>
        </p:spPr>
      </p:pic>
      <p:sp>
        <p:nvSpPr>
          <p:cNvPr id="32" name="Минус 31"/>
          <p:cNvSpPr/>
          <p:nvPr/>
        </p:nvSpPr>
        <p:spPr>
          <a:xfrm>
            <a:off x="0" y="981075"/>
            <a:ext cx="9864725" cy="114300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" name="Рисунок 3" descr="узор.jpg"/>
          <p:cNvPicPr>
            <a:picLocks noChangeAspect="1"/>
          </p:cNvPicPr>
          <p:nvPr/>
        </p:nvPicPr>
        <p:blipFill>
          <a:blip r:embed="rId5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323850" y="304800"/>
            <a:ext cx="8496300" cy="820738"/>
          </a:xfrm>
        </p:spPr>
        <p:txBody>
          <a:bodyPr/>
          <a:lstStyle/>
          <a:p>
            <a:r>
              <a:rPr lang="ru-RU" altLang="ru-RU" smtClean="0"/>
              <a:t>Представление ребенка на ПМПК</a:t>
            </a:r>
          </a:p>
        </p:txBody>
      </p:sp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7000" y="1447800"/>
            <a:ext cx="8890000" cy="5499100"/>
          </a:xfrm>
        </p:spPr>
      </p:pic>
      <p:sp>
        <p:nvSpPr>
          <p:cNvPr id="5" name="Прямоугольник 4"/>
          <p:cNvSpPr/>
          <p:nvPr/>
        </p:nvSpPr>
        <p:spPr>
          <a:xfrm>
            <a:off x="1475656" y="6021288"/>
            <a:ext cx="849694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800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только с согласия родителей</a:t>
            </a:r>
            <a:endParaRPr lang="ru-RU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1"/>
          </p:nvPr>
        </p:nvSpPr>
        <p:spPr>
          <a:xfrm>
            <a:off x="642938" y="357188"/>
            <a:ext cx="7929562" cy="6215062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Для </a:t>
            </a:r>
            <a:r>
              <a:rPr lang="ru-RU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проведения обследования ребенка его родители (законные представители) предъявляют в комиссию  следующие документы: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/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Копия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паспорта или свидетельства о рождении ребенка (предоставляются предъявлением оригинала или заверенной в установленном порядке копии);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Заявление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родителя </a:t>
            </a:r>
            <a:r>
              <a:rPr lang="ru-RU" sz="21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(форма 1</a:t>
            </a:r>
            <a:r>
              <a:rPr lang="ru-RU" sz="2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hlinkClick r:id="rId2" action="ppaction://hlinkfile"/>
              </a:rPr>
              <a:t>);</a:t>
            </a:r>
            <a:endParaRPr lang="ru-RU" sz="21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Направление 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на ПМПК </a:t>
            </a:r>
            <a:r>
              <a:rPr lang="ru-RU" sz="2100" dirty="0">
                <a:latin typeface="Times New Roman" pitchFamily="18" charset="0"/>
                <a:cs typeface="Times New Roman" pitchFamily="18" charset="0"/>
                <a:hlinkClick r:id="rId3" action="ppaction://hlinkfile"/>
              </a:rPr>
              <a:t>(форма 2)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100" dirty="0">
                <a:latin typeface="Times New Roman" pitchFamily="18" charset="0"/>
                <a:cs typeface="Times New Roman" pitchFamily="18" charset="0"/>
                <a:hlinkClick r:id="rId4"/>
              </a:rPr>
              <a:t> 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Выписка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из истории развития ребенка для направления на ПМПК </a:t>
            </a:r>
            <a:r>
              <a:rPr lang="ru-RU" sz="2100" i="1" dirty="0"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(форма 3)</a:t>
            </a:r>
            <a:r>
              <a:rPr lang="ru-RU" sz="2100" dirty="0">
                <a:latin typeface="Times New Roman" pitchFamily="18" charset="0"/>
                <a:cs typeface="Times New Roman" pitchFamily="18" charset="0"/>
                <a:hlinkClick r:id="rId5" action="ppaction://hlinkfile"/>
              </a:rPr>
              <a:t>;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Карта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медицинского обследования ребенка для направления на ПМПК </a:t>
            </a:r>
            <a:r>
              <a:rPr lang="ru-RU" sz="2100" i="1" dirty="0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(форма 4)</a:t>
            </a:r>
            <a:r>
              <a:rPr lang="ru-RU" sz="2100" dirty="0">
                <a:latin typeface="Times New Roman" pitchFamily="18" charset="0"/>
                <a:cs typeface="Times New Roman" pitchFamily="18" charset="0"/>
                <a:hlinkClick r:id="rId6" action="ppaction://hlinkfile"/>
              </a:rPr>
              <a:t>;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Психолого-педагогическое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представление на ребенка  </a:t>
            </a:r>
            <a:r>
              <a:rPr lang="ru-RU" sz="2100" i="1" dirty="0">
                <a:latin typeface="Times New Roman" pitchFamily="18" charset="0"/>
                <a:cs typeface="Times New Roman" pitchFamily="18" charset="0"/>
                <a:hlinkClick r:id="rId7" action="ppaction://hlinkfile"/>
              </a:rPr>
              <a:t>(форма 5</a:t>
            </a:r>
            <a:r>
              <a:rPr lang="ru-RU" sz="2100" i="1" dirty="0">
                <a:latin typeface="Times New Roman" pitchFamily="18" charset="0"/>
                <a:cs typeface="Times New Roman" pitchFamily="18" charset="0"/>
              </a:rPr>
              <a:t>),(</a:t>
            </a:r>
            <a:r>
              <a:rPr lang="ru-RU" sz="2100" i="1" dirty="0">
                <a:latin typeface="Times New Roman" pitchFamily="18" charset="0"/>
                <a:cs typeface="Times New Roman" pitchFamily="18" charset="0"/>
                <a:hlinkClick r:id="rId8" action="ppaction://hlinkfile"/>
              </a:rPr>
              <a:t>форма 5.1</a:t>
            </a:r>
            <a:r>
              <a:rPr lang="ru-RU" sz="2100" i="1" dirty="0">
                <a:latin typeface="Times New Roman" pitchFamily="18" charset="0"/>
                <a:cs typeface="Times New Roman" pitchFamily="18" charset="0"/>
              </a:rPr>
              <a:t>.)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Представление психолого-педагогического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консилиума образовательной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организации, если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инициатором обращения является образовательное учреждение) 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Копия заключения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заключений)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комиссии о результатах ранее проведенного обследования ребенка (при наличии);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Письменные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работы по русскому (родному) языку, математике, результаты самостоятельной продуктивной деятельности ребенка;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Статусные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документы: Постановление о назначении опеки (если ребенок находится под опекой), справка об инвалидности (если ребенок-инвалид).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Согласие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на обработку персональных данных ребенка и родителя.</a:t>
            </a:r>
          </a:p>
          <a:p>
            <a:pPr marL="457200" indent="-457200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Согласие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на проведение медицинского обследования.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2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* формы бланков скачайте на сайте </a:t>
            </a:r>
            <a:r>
              <a:rPr lang="ru-RU" sz="1800" dirty="0" smtClean="0">
                <a:solidFill>
                  <a:srgbClr val="C00000"/>
                </a:solidFill>
              </a:rPr>
              <a:t>Сайт:14</a:t>
            </a:r>
            <a:r>
              <a:rPr lang="en-US" sz="1800" dirty="0" smtClean="0">
                <a:solidFill>
                  <a:srgbClr val="C00000"/>
                </a:solidFill>
              </a:rPr>
              <a:t>rcpmss.ru</a:t>
            </a:r>
            <a:r>
              <a:rPr lang="ru-RU" sz="2000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разделе «ЦПМПК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 </a:t>
            </a:r>
          </a:p>
        </p:txBody>
      </p:sp>
      <p:pic>
        <p:nvPicPr>
          <p:cNvPr id="27650" name="Рисунок 2" descr="узор.jpg"/>
          <p:cNvPicPr>
            <a:picLocks noChangeAspect="1"/>
          </p:cNvPicPr>
          <p:nvPr/>
        </p:nvPicPr>
        <p:blipFill>
          <a:blip r:embed="rId9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 descr="\\Serv01\общий\1 ДОКУМЕНТЫ\БРЕНДБУК\Логотип РЦ ПМСС\Логотип РЦПМСС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2875" y="0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563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1042988" y="188913"/>
            <a:ext cx="7543800" cy="963612"/>
          </a:xfrm>
        </p:spPr>
        <p:txBody>
          <a:bodyPr/>
          <a:lstStyle/>
          <a:p>
            <a:r>
              <a:rPr lang="ru-RU" altLang="ru-RU" sz="3200" smtClean="0"/>
              <a:t>Важным документом является педагогическая характеристика.</a:t>
            </a:r>
          </a:p>
        </p:txBody>
      </p:sp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5100" y="1193800"/>
            <a:ext cx="8737600" cy="5410200"/>
          </a:xfrm>
        </p:spPr>
      </p:pic>
      <p:sp>
        <p:nvSpPr>
          <p:cNvPr id="7" name="Минус 6"/>
          <p:cNvSpPr/>
          <p:nvPr/>
        </p:nvSpPr>
        <p:spPr>
          <a:xfrm>
            <a:off x="-180975" y="1125538"/>
            <a:ext cx="9866313" cy="115887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" name="Рисунок 3" descr="узор.jpg"/>
          <p:cNvPicPr>
            <a:picLocks noChangeAspect="1"/>
          </p:cNvPicPr>
          <p:nvPr/>
        </p:nvPicPr>
        <p:blipFill>
          <a:blip r:embed="rId3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Содержимое 2"/>
          <p:cNvSpPr>
            <a:spLocks noGrp="1"/>
          </p:cNvSpPr>
          <p:nvPr>
            <p:ph idx="1"/>
          </p:nvPr>
        </p:nvSpPr>
        <p:spPr>
          <a:xfrm>
            <a:off x="500063" y="1143000"/>
            <a:ext cx="8043862" cy="5197475"/>
          </a:xfrm>
        </p:spPr>
        <p:txBody>
          <a:bodyPr/>
          <a:lstStyle/>
          <a:p>
            <a:pPr eaLnBrk="1" hangingPunct="1"/>
            <a:r>
              <a:rPr lang="ru-RU" altLang="ru-RU" sz="2000" dirty="0" smtClean="0">
                <a:solidFill>
                  <a:srgbClr val="002060"/>
                </a:solidFill>
              </a:rPr>
              <a:t>Представленное родителями (законными представителями) детей заключение комиссии является основанием для создания органами исполнительной власти субъектов Российской Федерации, осуществляющими государственное управление в сфере образования, и органами местного самоуправления, осуществляющими управление в сфере образования, образовательными организациями, иными органами и организациями в соответствии с их компетенцией рекомендованных в заключении условий для обучения и воспитания детей.</a:t>
            </a:r>
            <a:endParaRPr lang="en-US" altLang="ru-RU" sz="2000" dirty="0" smtClean="0">
              <a:solidFill>
                <a:srgbClr val="002060"/>
              </a:solidFill>
            </a:endParaRPr>
          </a:p>
          <a:p>
            <a:pPr eaLnBrk="1" hangingPunct="1"/>
            <a:r>
              <a:rPr lang="ru-RU" altLang="ru-RU" sz="2000" dirty="0" smtClean="0">
                <a:solidFill>
                  <a:srgbClr val="002060"/>
                </a:solidFill>
              </a:rPr>
              <a:t>Заключение комиссии носит для родителей (законных представителей) детей рекомендательный характер.</a:t>
            </a:r>
          </a:p>
          <a:p>
            <a:pPr eaLnBrk="1" hangingPunct="1"/>
            <a:r>
              <a:rPr lang="ru-RU" altLang="ru-RU" sz="2000" dirty="0" smtClean="0">
                <a:solidFill>
                  <a:srgbClr val="FF0000"/>
                </a:solidFill>
              </a:rPr>
              <a:t>Заключение комиссии действительно для представления в указанные органы</a:t>
            </a:r>
            <a:r>
              <a:rPr lang="ru-RU" altLang="ru-RU" sz="2000" dirty="0" smtClean="0">
                <a:solidFill>
                  <a:srgbClr val="002060"/>
                </a:solidFill>
              </a:rPr>
              <a:t>, организации в течение календарного года с даты его подписания.</a:t>
            </a:r>
          </a:p>
          <a:p>
            <a:pPr eaLnBrk="1" hangingPunct="1"/>
            <a:endParaRPr lang="ru-RU" altLang="ru-RU" sz="2000" dirty="0" smtClean="0"/>
          </a:p>
        </p:txBody>
      </p:sp>
      <p:pic>
        <p:nvPicPr>
          <p:cNvPr id="29698" name="Рисунок 2" descr="узор.jpg"/>
          <p:cNvPicPr>
            <a:picLocks noChangeAspect="1"/>
          </p:cNvPicPr>
          <p:nvPr/>
        </p:nvPicPr>
        <p:blipFill>
          <a:blip r:embed="rId2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 descr="\\Serv01\общий\1 ДОКУМЕНТЫ\БРЕНДБУК\Логотип РЦ ПМСС\Логотип РЦПМС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07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550" y="1341438"/>
            <a:ext cx="75438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ru-RU" dirty="0"/>
              <a:t>	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Если же родители (законные представители) не согласны с решением комиссии, им может быть предоставлено право пройти перекомиссию в центральной ПМПК или же на межведомственной конфликтной комиссии.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5" name="Минус 4"/>
          <p:cNvSpPr/>
          <p:nvPr/>
        </p:nvSpPr>
        <p:spPr>
          <a:xfrm>
            <a:off x="-323850" y="692150"/>
            <a:ext cx="9866313" cy="11588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" name="Рисунок 3" descr="узор.jpg"/>
          <p:cNvPicPr>
            <a:picLocks noChangeAspect="1"/>
          </p:cNvPicPr>
          <p:nvPr/>
        </p:nvPicPr>
        <p:blipFill>
          <a:blip r:embed="rId2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>
                <a:solidFill>
                  <a:srgbClr val="C00000"/>
                </a:solidFill>
              </a:rPr>
              <a:t>Система ПМПК в Республике Саха (Якутия)</a:t>
            </a:r>
          </a:p>
        </p:txBody>
      </p:sp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9400" y="1549400"/>
            <a:ext cx="8166100" cy="4673600"/>
          </a:xfrm>
        </p:spPr>
      </p:pic>
      <p:pic>
        <p:nvPicPr>
          <p:cNvPr id="33795" name="Рисунок 4" descr="узор.jpg"/>
          <p:cNvPicPr>
            <a:picLocks noChangeAspect="1"/>
          </p:cNvPicPr>
          <p:nvPr/>
        </p:nvPicPr>
        <p:blipFill>
          <a:blip r:embed="rId3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" descr="\\Serv01\общий\1 ДОКУМЕНТЫ\БРЕНДБУК\Логотип РЦ ПМСС\Логотип РЦПМС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42875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862"/>
          </a:xfrm>
        </p:spPr>
        <p:txBody>
          <a:bodyPr/>
          <a:lstStyle/>
          <a:p>
            <a:pPr algn="l"/>
            <a:r>
              <a:rPr lang="ru-RU" alt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создания территориальных ПМПК</a:t>
            </a:r>
            <a:br>
              <a:rPr lang="ru-RU" alt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ru-RU" altLang="ru-RU" sz="2000" smtClean="0"/>
              <a:t>В настоящее время всего 7 территориальных ПМПК из 20 работают на постоянной основе. </a:t>
            </a:r>
            <a:br>
              <a:rPr lang="ru-RU" altLang="ru-RU" sz="2000" smtClean="0"/>
            </a:br>
            <a:r>
              <a:rPr lang="ru-RU" altLang="ru-RU" sz="2000" smtClean="0"/>
              <a:t>* Остальные работают как сборные ПМПК, по плану, с разной периодичностью. </a:t>
            </a:r>
            <a:br>
              <a:rPr lang="ru-RU" altLang="ru-RU" sz="2000" smtClean="0"/>
            </a:br>
            <a:endParaRPr lang="ru-RU" altLang="ru-RU" sz="2000" smtClean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971550" y="2349500"/>
          <a:ext cx="7777163" cy="3887788"/>
        </p:xfrm>
        <a:graphic>
          <a:graphicData uri="http://schemas.openxmlformats.org/drawingml/2006/table">
            <a:tbl>
              <a:tblPr/>
              <a:tblGrid>
                <a:gridCol w="1554163"/>
                <a:gridCol w="1555750"/>
                <a:gridCol w="1555750"/>
                <a:gridCol w="1555750"/>
                <a:gridCol w="1555750"/>
              </a:tblGrid>
              <a:tr h="65054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2014 года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2014 году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2015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2020 г.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2021 г.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6260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г.Якутск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г.Алдан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г.Ленск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г.Олекминск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г.Нерюнгри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г.Мирный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Усть-Алданский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г.Вилюйск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Чурапчинский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Хангаласский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Мегино-Кангаласский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Амгинский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Нюрбинский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Намский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Сунтарский 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Таттинский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Горный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Верхневилюйский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Кобяйский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Якутск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состав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61119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ПМПК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ПМПК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ПМПК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ПМПК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ПМПК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4"/>
          <p:cNvSpPr>
            <a:spLocks noGrp="1"/>
          </p:cNvSpPr>
          <p:nvPr>
            <p:ph sz="half" idx="1"/>
          </p:nvPr>
        </p:nvSpPr>
        <p:spPr>
          <a:xfrm>
            <a:off x="142875" y="214313"/>
            <a:ext cx="4352925" cy="6429375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НАЧАЛЬНОГО ОБЩЕГО ОБРАЗОВАНИЯ ОБУЧАЮЩИХСЯ С ОГРАНИЧЕННЫМИ</a:t>
            </a:r>
            <a:b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ВОЗМОЖНОСТЯМИ ЗДОРОВЬЯ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Приказ Министерства образования и науки Российской Федерации</a:t>
            </a:r>
            <a:b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 19 декабря 2014 г. №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1598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Зарегистрировано Министерством юстиции Российской Федерации</a:t>
            </a:r>
            <a:b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 февраля 2015 г. Регистрационный №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35847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603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214313"/>
            <a:ext cx="4210050" cy="6429375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ФЕДЕРАЛЬНЫЙ ГОСУДАРСТВЕННЫЙ ОБРАЗОВАТЕЛЬНЫЙ СТАНДАРТ ОБРАЗОВАНИЯ ОБУЧАЮЩИХСЯ С УМСТВЕННОЙ ОТСТАЛОСТЬЮ</a:t>
            </a:r>
            <a:br>
              <a:rPr lang="ru-RU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(ИНТЕЛЛЕКТУАЛЬНЫМИ НАРУШЕНИЯМИ)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00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Приказ Министерства образования и науки Российской Федерации</a:t>
            </a:r>
            <a:br>
              <a:rPr lang="ru-RU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 19 декабря 2014 г. № </a:t>
            </a:r>
            <a:r>
              <a:rPr lang="ru-RU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1599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00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Зарегистрировано Министерством юстиции Российской Федерации</a:t>
            </a:r>
            <a:br>
              <a:rPr lang="ru-RU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 февраля 2015 г. Регистрационный № </a:t>
            </a:r>
            <a:r>
              <a:rPr lang="ru-RU" sz="20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35850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ransition advTm="4313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554683"/>
          </a:xfrm>
        </p:spPr>
        <p:txBody>
          <a:bodyPr/>
          <a:lstStyle/>
          <a:p>
            <a:pPr marL="180975" indent="-3175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Психолого-медико-педагогическая комиссия (ПМПК) подтверждает статус «Обучающийся с ограниченными возможностями здоровья согласно п. 16 ст. 2 Федерального закона от 29 декабря 2013 года №273-ФЗ «Об образовании в Российской Федерации»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узор.jpg"/>
          <p:cNvPicPr>
            <a:picLocks noChangeAspect="1"/>
          </p:cNvPicPr>
          <p:nvPr/>
        </p:nvPicPr>
        <p:blipFill>
          <a:blip r:embed="rId2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71500" y="214313"/>
            <a:ext cx="6429375" cy="714375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6786562" cy="642938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Адаптированная основная общеобразовательная программа </a:t>
            </a:r>
            <a:b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 начального общего образования (АООП НОО)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4500" y="838200"/>
            <a:ext cx="8242300" cy="5753100"/>
          </a:xfrm>
        </p:spPr>
      </p:pic>
    </p:spTree>
  </p:cSld>
  <p:clrMapOvr>
    <a:masterClrMapping/>
  </p:clrMapOvr>
  <p:transition advTm="4656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37"/>
          </a:xfrm>
        </p:spPr>
        <p:txBody>
          <a:bodyPr/>
          <a:lstStyle/>
          <a:p>
            <a:pPr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</a:rPr>
              <a:t> Варианты АООП </a:t>
            </a:r>
            <a:endParaRPr lang="ru-RU" sz="20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63" y="785813"/>
          <a:ext cx="8229599" cy="5819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0103"/>
                <a:gridCol w="3714777"/>
                <a:gridCol w="1000132"/>
                <a:gridCol w="714380"/>
                <a:gridCol w="714380"/>
                <a:gridCol w="1085827"/>
              </a:tblGrid>
              <a:tr h="822947">
                <a:tc>
                  <a:txBody>
                    <a:bodyPr/>
                    <a:lstStyle/>
                    <a:p>
                      <a:r>
                        <a:rPr lang="ru-RU" sz="1800" dirty="0"/>
                        <a:t>ФГОС 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АООП  НОО 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Ближе к норме 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Отсутствие</a:t>
                      </a:r>
                      <a:r>
                        <a:rPr lang="ru-RU" sz="1200" baseline="0" dirty="0">
                          <a:solidFill>
                            <a:schemeClr val="tx1"/>
                          </a:solidFill>
                        </a:rPr>
                        <a:t> УО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УО легкая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chemeClr val="tx1"/>
                          </a:solidFill>
                        </a:rPr>
                        <a:t>УО умеренная, тяжелая глубокая </a:t>
                      </a:r>
                    </a:p>
                  </a:txBody>
                  <a:tcPr marT="45714" marB="45714"/>
                </a:tc>
              </a:tr>
              <a:tr h="350655"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ОВЗ 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Для глухих обучающихся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1.1.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1.2.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1.3.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1.4.</a:t>
                      </a:r>
                    </a:p>
                  </a:txBody>
                  <a:tcPr marT="45714" marB="45714"/>
                </a:tc>
              </a:tr>
              <a:tr h="61364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Для слабослышащих и позднооглохших  обучающихся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2.1.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2.2.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2.3.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T="45714" marB="45714"/>
                </a:tc>
              </a:tr>
              <a:tr h="35065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Для слепых обучающихся 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3.1.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3.2.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3.3.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3.4.</a:t>
                      </a:r>
                    </a:p>
                  </a:txBody>
                  <a:tcPr marT="45714" marB="45714"/>
                </a:tc>
              </a:tr>
              <a:tr h="35065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Для</a:t>
                      </a:r>
                      <a:r>
                        <a:rPr lang="ru-RU" sz="1400" baseline="0" dirty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слабовидящих обучающихся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4.1.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4.2.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4.3.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T="45714" marB="45714"/>
                </a:tc>
              </a:tr>
              <a:tr h="61364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Для обучающихся с тяжелыми нарушениями речи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5.1.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5.2.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T="45714" marB="45714"/>
                </a:tc>
              </a:tr>
              <a:tr h="61364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Для обучающихся с нарушениями опорно-двигательного аппарата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6.1.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6.2.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6.3.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6.4.</a:t>
                      </a:r>
                    </a:p>
                  </a:txBody>
                  <a:tcPr marT="45714" marB="45714"/>
                </a:tc>
              </a:tr>
              <a:tr h="61364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Для обучающихся с задержкой психического развития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7.1.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7.2.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T="45714" marB="45714"/>
                </a:tc>
              </a:tr>
              <a:tr h="61364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Для обучающихся с расстройствами </a:t>
                      </a:r>
                      <a:r>
                        <a:rPr lang="ru-RU" sz="1400" dirty="0" err="1">
                          <a:solidFill>
                            <a:srgbClr val="C00000"/>
                          </a:solidFill>
                        </a:rPr>
                        <a:t>аутистического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</a:rPr>
                        <a:t> спектра</a:t>
                      </a:r>
                      <a:endParaRPr lang="ru-RU" sz="1400" dirty="0"/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8.1.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8.2.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8.3.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8.4.</a:t>
                      </a:r>
                    </a:p>
                  </a:txBody>
                  <a:tcPr marT="45714" marB="45714"/>
                </a:tc>
              </a:tr>
              <a:tr h="87663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УО (ИН)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Для обучающихся с умственной отсталостью (интеллектуальными нарушениями)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marT="45714" marB="45714"/>
                </a:tc>
              </a:tr>
            </a:tbl>
          </a:graphicData>
        </a:graphic>
      </p:graphicFrame>
    </p:spTree>
  </p:cSld>
  <p:clrMapOvr>
    <a:masterClrMapping/>
  </p:clrMapOvr>
  <p:transition advTm="6516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496300" cy="692150"/>
          </a:xfrm>
        </p:spPr>
        <p:txBody>
          <a:bodyPr/>
          <a:lstStyle/>
          <a:p>
            <a:pPr algn="ctr">
              <a:defRPr/>
            </a:pP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effectLst/>
              </a:rPr>
              <a:t>Сеть специальных (коррекционных) школ</a:t>
            </a:r>
          </a:p>
        </p:txBody>
      </p:sp>
      <p:graphicFrame>
        <p:nvGraphicFramePr>
          <p:cNvPr id="4" name="Содержимое 3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83568" y="980728"/>
          <a:ext cx="8064896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Минус 4"/>
          <p:cNvSpPr/>
          <p:nvPr/>
        </p:nvSpPr>
        <p:spPr>
          <a:xfrm>
            <a:off x="-252413" y="692150"/>
            <a:ext cx="9866313" cy="11588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1400" b="1" smtClean="0">
                <a:latin typeface="Times New Roman" pitchFamily="18" charset="0"/>
                <a:cs typeface="Times New Roman" pitchFamily="18" charset="0"/>
              </a:rPr>
              <a:t>Проект</a:t>
            </a:r>
            <a:br>
              <a:rPr lang="ru-RU" altLang="ru-RU" sz="1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smtClean="0">
                <a:latin typeface="Times New Roman" pitchFamily="18" charset="0"/>
                <a:cs typeface="Times New Roman" pitchFamily="18" charset="0"/>
              </a:rPr>
              <a:t>по предоставлению многофункциональных услуг «Цветик-Семицветик»</a:t>
            </a:r>
            <a:br>
              <a:rPr lang="ru-RU" altLang="ru-RU" sz="1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smtClean="0">
                <a:latin typeface="Times New Roman" pitchFamily="18" charset="0"/>
                <a:cs typeface="Times New Roman" pitchFamily="18" charset="0"/>
              </a:rPr>
              <a:t>Благотворительного фонда поддержки детей – инвалидов и детей с ограниченными возможностями здоровья Республики Саха (Якутия) «Харысхал» («Милосердие»)</a:t>
            </a:r>
            <a:br>
              <a:rPr lang="ru-RU" altLang="ru-RU" sz="1400" b="1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единого пространства в повышении комфортности процесса получения услуг  для семей, воспитывающих детей – инвалидов и детей с ограниченными возможностями здоровья.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сроков получения услуг;</a:t>
            </a:r>
          </a:p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сокращение финансовых и временных затрат;</a:t>
            </a:r>
          </a:p>
          <a:p>
            <a:pPr>
              <a:defRPr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доступности информации по услугам.	 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Автор и руководитель проекта «Цветик-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Семицветик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Слепцова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И.И.,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руководитель ЦПМПК ГБУ ДО РС(Я) «РЦ ПМСС»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963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6313" y="2636838"/>
            <a:ext cx="2376487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dobrosakha.ru/proekty/svetik-semisvetik/images/tild3066-6133-4035-b462-633832636130__dsc_2174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464050" y="260350"/>
            <a:ext cx="4364038" cy="2909888"/>
          </a:xfrm>
          <a:noFill/>
        </p:spPr>
      </p:pic>
      <p:pic>
        <p:nvPicPr>
          <p:cNvPr id="70659" name="Picture 2" descr="http://dobrosakha.ru/proekty/svetik-semisvetik/images/tild3763-6362-4135-b933-356434653838__dsc_2203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3500438"/>
            <a:ext cx="4111625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284163"/>
            <a:ext cx="39497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Рисунок 3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500438"/>
            <a:ext cx="4213225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ъект 2"/>
          <p:cNvSpPr>
            <a:spLocks noGrp="1"/>
          </p:cNvSpPr>
          <p:nvPr>
            <p:ph idx="1"/>
          </p:nvPr>
        </p:nvSpPr>
        <p:spPr>
          <a:xfrm>
            <a:off x="323850" y="4508500"/>
            <a:ext cx="8362950" cy="1873250"/>
          </a:xfrm>
        </p:spPr>
        <p:txBody>
          <a:bodyPr/>
          <a:lstStyle/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Проект «Цветик-Семицветик» вошел в 10 лучших социальных практик в конкурсе «Региональные практики НКО по поддержке семей с детьми, нуждающимися в особой защите государства. Проект «Цветик-Семицветик» был представлен Главой республики А.С.Николаевым  на Всероссийском форуме «Сильные идеи для нового времени», г. Москва, ноябрь 2020 г.</a:t>
            </a:r>
          </a:p>
          <a:p>
            <a:r>
              <a:rPr lang="ru-RU" altLang="ru-RU" sz="1800" smtClean="0">
                <a:latin typeface="Times New Roman" pitchFamily="18" charset="0"/>
                <a:cs typeface="Times New Roman" pitchFamily="18" charset="0"/>
              </a:rPr>
              <a:t> Якутия заняла 24 место среди 85 российских регионов и второе место в Дальневосточном федеральном округе.</a:t>
            </a:r>
          </a:p>
          <a:p>
            <a:endParaRPr lang="ru-RU" altLang="ru-RU" sz="180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3" name="Picture 5" descr="https://www.sakha.gov.ru/uploads/1/181ec4ff9ed81e3316f099bfdd27c6b3ba38a6d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825" y="1557338"/>
            <a:ext cx="38528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4" name="Picture 7" descr="https://www.sakha.gov.ru/uploads/1/2858dde9d0293ead3a92519aa571929424fe45f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188913"/>
            <a:ext cx="593248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smtClean="0">
                <a:solidFill>
                  <a:srgbClr val="002060"/>
                </a:solidFill>
              </a:rPr>
              <a:t>ЦПМПК осуществляет свою деятельность как постоянно действующая служба с  4 марта 1992 года на основании </a:t>
            </a:r>
            <a:br>
              <a:rPr lang="ru-RU" altLang="ru-RU" sz="2000" smtClean="0">
                <a:solidFill>
                  <a:srgbClr val="002060"/>
                </a:solidFill>
              </a:rPr>
            </a:br>
            <a:r>
              <a:rPr lang="ru-RU" altLang="ru-RU" sz="2000" smtClean="0">
                <a:solidFill>
                  <a:srgbClr val="002060"/>
                </a:solidFill>
              </a:rPr>
              <a:t>Постановления Правительства РС(Я)</a:t>
            </a:r>
            <a:endParaRPr lang="ru-RU" altLang="ru-RU" sz="2000" smtClean="0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5225" y="1600200"/>
            <a:ext cx="6813550" cy="4525963"/>
          </a:xfrm>
          <a:noFill/>
        </p:spPr>
      </p:pic>
    </p:spTree>
  </p:cSld>
  <p:clrMapOvr>
    <a:masterClrMapping/>
  </p:clrMapOvr>
  <p:transition advTm="525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000" smtClean="0"/>
              <a:t>Рабочие моменты</a:t>
            </a:r>
          </a:p>
        </p:txBody>
      </p:sp>
      <p:pic>
        <p:nvPicPr>
          <p:cNvPr id="65538" name="Picture 7" descr="\\serv01\общий\10  РПМПК\IMG-20160429-WA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49275" y="1600200"/>
            <a:ext cx="8045450" cy="4525963"/>
          </a:xfrm>
          <a:noFill/>
        </p:spPr>
      </p:pic>
    </p:spTree>
  </p:cSld>
  <p:clrMapOvr>
    <a:masterClrMapping/>
  </p:clrMapOvr>
  <p:transition advTm="2812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\\Serv01\общий\9 РПМПК\фото Намцы\IMG-20141126-WA0017.jpg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1000" y="3390900"/>
            <a:ext cx="4559300" cy="2679700"/>
          </a:xfrm>
        </p:spPr>
      </p:pic>
      <p:pic>
        <p:nvPicPr>
          <p:cNvPr id="5" name="Picture 2" descr="\\Serv01\общий\9 РПМПК\фото Намцы\IMG-20141126-WA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7500"/>
            <a:ext cx="3238500" cy="2654300"/>
          </a:xfrm>
          <a:prstGeom prst="rect">
            <a:avLst/>
          </a:prstGeom>
          <a:noFill/>
        </p:spPr>
      </p:pic>
      <p:pic>
        <p:nvPicPr>
          <p:cNvPr id="6" name="Picture 3" descr="\\Serv01\общий\9 РПМПК\фото Намцы\IMG-20141126-WA0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1800" y="393700"/>
            <a:ext cx="4559300" cy="2667000"/>
          </a:xfrm>
          <a:prstGeom prst="rect">
            <a:avLst/>
          </a:prstGeom>
          <a:noFill/>
        </p:spPr>
      </p:pic>
      <p:pic>
        <p:nvPicPr>
          <p:cNvPr id="7" name="Picture 4" descr="\\Serv01\общий\9 РПМПК\фото Намцы\IMG-20141126-WA00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48300" y="3390900"/>
            <a:ext cx="3327400" cy="2679700"/>
          </a:xfrm>
          <a:prstGeom prst="rect">
            <a:avLst/>
          </a:prstGeom>
          <a:noFill/>
        </p:spPr>
      </p:pic>
    </p:spTree>
  </p:cSld>
  <p:clrMapOvr>
    <a:masterClrMapping/>
  </p:clrMapOvr>
  <p:transition advTm="3484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8788" y="1201738"/>
            <a:ext cx="7332662" cy="4648200"/>
          </a:xfrm>
        </p:spPr>
        <p:txBody>
          <a:bodyPr>
            <a:normAutofit lnSpcReduction="10000"/>
          </a:bodyPr>
          <a:lstStyle/>
          <a:p>
            <a:pPr marL="0" indent="0" algn="ctr">
              <a:buFont typeface="Arial" pitchFamily="34" charset="0"/>
              <a:buNone/>
              <a:defRPr/>
            </a:pPr>
            <a:endParaRPr lang="ru-RU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ГБУ ДО РС(Я) «Республиканский центр психолого-медико-социального сопровождения»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Ломоносова 35, корпус 5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8(4112)507110</a:t>
            </a:r>
          </a:p>
          <a:p>
            <a:pPr marL="0" indent="0" algn="ctr">
              <a:buFont typeface="Arial" pitchFamily="34" charset="0"/>
              <a:buNone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психолого-медико-педагогическая комиссия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ул. Ломоносова 35, корпус 1</a:t>
            </a:r>
          </a:p>
          <a:p>
            <a:pPr marL="0" indent="0" algn="ctr">
              <a:buFont typeface="Arial" pitchFamily="34" charset="0"/>
              <a:buNone/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8(4112)403517</a:t>
            </a:r>
          </a:p>
        </p:txBody>
      </p:sp>
      <p:sp>
        <p:nvSpPr>
          <p:cNvPr id="4" name="Минус 3"/>
          <p:cNvSpPr/>
          <p:nvPr/>
        </p:nvSpPr>
        <p:spPr>
          <a:xfrm>
            <a:off x="990600" y="3752850"/>
            <a:ext cx="8521700" cy="104775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7587" name="Picture 2" descr="\\Serv01\общий\1 ДОКУМЕНТЫ\БРЕНДБУК\Логотип РЦ ПМСС\Логотип РЦПМС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713" y="1096963"/>
            <a:ext cx="187007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3"/>
          <p:cNvSpPr>
            <a:spLocks noGrp="1"/>
          </p:cNvSpPr>
          <p:nvPr>
            <p:ph idx="1"/>
          </p:nvPr>
        </p:nvSpPr>
        <p:spPr>
          <a:xfrm>
            <a:off x="785813" y="785813"/>
            <a:ext cx="7900987" cy="53403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mtClean="0">
                <a:solidFill>
                  <a:srgbClr val="002060"/>
                </a:solidFill>
              </a:rPr>
              <a:t>   </a:t>
            </a:r>
            <a:r>
              <a:rPr lang="ru-RU" altLang="ru-RU" sz="2400" smtClean="0">
                <a:solidFill>
                  <a:srgbClr val="002060"/>
                </a:solidFill>
              </a:rPr>
              <a:t>Согласно п. 16 ст. 2. </a:t>
            </a:r>
            <a:r>
              <a:rPr lang="ru-RU" altLang="ru-RU" sz="2400" i="1" smtClean="0">
                <a:solidFill>
                  <a:srgbClr val="002060"/>
                </a:solidFill>
              </a:rPr>
              <a:t> Федерального закона </a:t>
            </a:r>
            <a:br>
              <a:rPr lang="ru-RU" altLang="ru-RU" sz="2400" i="1" smtClean="0">
                <a:solidFill>
                  <a:srgbClr val="002060"/>
                </a:solidFill>
              </a:rPr>
            </a:br>
            <a:r>
              <a:rPr lang="ru-RU" altLang="ru-RU" sz="2400" i="1" smtClean="0">
                <a:solidFill>
                  <a:srgbClr val="002060"/>
                </a:solidFill>
              </a:rPr>
              <a:t>от 29 декабря 2013 года №273-ФЗ </a:t>
            </a:r>
            <a:br>
              <a:rPr lang="ru-RU" altLang="ru-RU" sz="2400" i="1" smtClean="0">
                <a:solidFill>
                  <a:srgbClr val="002060"/>
                </a:solidFill>
              </a:rPr>
            </a:br>
            <a:r>
              <a:rPr lang="ru-RU" altLang="ru-RU" sz="2400" i="1" smtClean="0">
                <a:solidFill>
                  <a:srgbClr val="002060"/>
                </a:solidFill>
              </a:rPr>
              <a:t>«Об образовании в Российской Федерации»</a:t>
            </a:r>
            <a:r>
              <a:rPr lang="ru-RU" altLang="ru-RU" sz="240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smtClean="0">
                <a:solidFill>
                  <a:srgbClr val="00B050"/>
                </a:solidFill>
              </a:rPr>
              <a:t>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smtClean="0">
                <a:solidFill>
                  <a:srgbClr val="00B050"/>
                </a:solidFill>
              </a:rPr>
              <a:t>обучающийся с ограниченными возможностями здоровья </a:t>
            </a:r>
            <a:r>
              <a:rPr lang="ru-RU" altLang="ru-RU" sz="2400" smtClean="0">
                <a:solidFill>
                  <a:srgbClr val="002060"/>
                </a:solidFill>
              </a:rPr>
              <a:t>- физическое лицо, имеющее недостатки в физическом и (или) психологическом развитии, подтвержденные психолого-медико-педагогической комиссией и препятствующие получению образования без создания специальных условий.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2400" smtClean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8434" name="Picture 2" descr="\\Serv01\общий\1 ДОКУМЕНТЫ\БРЕНДБУК\Логотип РЦ ПМСС\Логотип РЦПМСС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142875"/>
            <a:ext cx="10271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3" descr="узор.jpg"/>
          <p:cNvPicPr>
            <a:picLocks noChangeAspect="1"/>
          </p:cNvPicPr>
          <p:nvPr/>
        </p:nvPicPr>
        <p:blipFill>
          <a:blip r:embed="rId3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643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6861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68611" name="Рисунок 3" descr="Рисунок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8913"/>
            <a:ext cx="9394825" cy="704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TextBox 4"/>
          <p:cNvSpPr txBox="1">
            <a:spLocks noChangeArrowheads="1"/>
          </p:cNvSpPr>
          <p:nvPr/>
        </p:nvSpPr>
        <p:spPr bwMode="auto">
          <a:xfrm>
            <a:off x="755650" y="1052513"/>
            <a:ext cx="76327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4000" b="1">
                <a:solidFill>
                  <a:srgbClr val="0070C0"/>
                </a:solidFill>
                <a:latin typeface="Comic Sans MS" pitchFamily="66" charset="0"/>
              </a:rPr>
              <a:t>Спасибо за внимание!</a:t>
            </a:r>
          </a:p>
          <a:p>
            <a:pPr algn="ctr" eaLnBrk="1" hangingPunct="1"/>
            <a:endParaRPr lang="ru-RU" altLang="ru-RU" sz="4000" b="1">
              <a:solidFill>
                <a:srgbClr val="0070C0"/>
              </a:solidFill>
              <a:latin typeface="Comic Sans MS" pitchFamily="66" charset="0"/>
            </a:endParaRPr>
          </a:p>
          <a:p>
            <a:pPr algn="ctr" eaLnBrk="1" hangingPunct="1"/>
            <a:r>
              <a:rPr lang="ru-RU" altLang="ru-RU" sz="4000" b="1">
                <a:solidFill>
                  <a:srgbClr val="0070C0"/>
                </a:solidFill>
                <a:latin typeface="Comic Sans MS" pitchFamily="66" charset="0"/>
              </a:rPr>
              <a:t>Успехов всем нам  в дальнейшей работе!!!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75"/>
          </a:xfrm>
        </p:spPr>
        <p:txBody>
          <a:bodyPr/>
          <a:lstStyle/>
          <a:p>
            <a:pPr eaLnBrk="1" hangingPunct="1"/>
            <a:r>
              <a:rPr lang="ru-RU" altLang="ru-RU" sz="2800" smtClean="0"/>
              <a:t>Деятельность ПМПК осуществляется на основании Федерального закона от 29.12.2012 №273 – ФЗ «Об образовании в Российской Федерации».</a:t>
            </a:r>
            <a:br>
              <a:rPr lang="ru-RU" altLang="ru-RU" sz="2800" smtClean="0"/>
            </a:br>
            <a:r>
              <a:rPr lang="ru-RU" altLang="ru-RU" sz="2800" smtClean="0"/>
              <a:t>п.6 статья 42</a:t>
            </a:r>
            <a:br>
              <a:rPr lang="ru-RU" altLang="ru-RU" sz="2800" smtClean="0"/>
            </a:br>
            <a:endParaRPr lang="ru-RU" altLang="ru-RU" sz="2800" smtClean="0"/>
          </a:p>
        </p:txBody>
      </p:sp>
      <p:sp>
        <p:nvSpPr>
          <p:cNvPr id="7171" name="Содержимое 2"/>
          <p:cNvSpPr>
            <a:spLocks noGrp="1"/>
          </p:cNvSpPr>
          <p:nvPr>
            <p:ph idx="1"/>
          </p:nvPr>
        </p:nvSpPr>
        <p:spPr>
          <a:xfrm>
            <a:off x="457200" y="2143125"/>
            <a:ext cx="8229600" cy="398303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2800" dirty="0"/>
              <a:t>Деятельность ПМПК, включая порядок проведения комплексного психолого-медико-педагогического обследования детей, регламентируется Положением о психолого-медико-педагогической комиссии, утвержденным приказом </a:t>
            </a:r>
            <a:r>
              <a:rPr lang="ru-RU" altLang="ru-RU" sz="2800" dirty="0" err="1"/>
              <a:t>Минобрнауки</a:t>
            </a:r>
            <a:r>
              <a:rPr lang="ru-RU" altLang="ru-RU" sz="2800" dirty="0"/>
              <a:t> России от 20.09.13. №1082.</a:t>
            </a:r>
          </a:p>
          <a:p>
            <a:pPr marL="0" indent="0" eaLnBrk="1" hangingPunct="1">
              <a:buFont typeface="Arial" pitchFamily="34" charset="0"/>
              <a:buNone/>
              <a:defRPr/>
            </a:pPr>
            <a:endParaRPr lang="ru-RU" altLang="ru-RU" sz="2800" dirty="0"/>
          </a:p>
          <a:p>
            <a:pPr eaLnBrk="1" hangingPunct="1">
              <a:defRPr/>
            </a:pPr>
            <a:endParaRPr lang="ru-RU" altLang="ru-RU" dirty="0"/>
          </a:p>
        </p:txBody>
      </p:sp>
      <p:pic>
        <p:nvPicPr>
          <p:cNvPr id="4" name="Рисунок 3" descr="узор.jpg"/>
          <p:cNvPicPr>
            <a:picLocks noChangeAspect="1"/>
          </p:cNvPicPr>
          <p:nvPr/>
        </p:nvPicPr>
        <p:blipFill>
          <a:blip r:embed="rId2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04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Содержимое 2"/>
          <p:cNvSpPr>
            <a:spLocks noGrp="1"/>
          </p:cNvSpPr>
          <p:nvPr>
            <p:ph idx="1"/>
          </p:nvPr>
        </p:nvSpPr>
        <p:spPr>
          <a:xfrm>
            <a:off x="214313" y="571500"/>
            <a:ext cx="8229600" cy="559276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1400" smtClean="0">
                <a:solidFill>
                  <a:srgbClr val="002060"/>
                </a:solidFill>
              </a:rPr>
              <a:t>Зарегистрировано в Минюсте России 23 октября 2013 г. N 30242</a:t>
            </a:r>
          </a:p>
          <a:p>
            <a:pPr algn="ctr" eaLnBrk="1" hangingPunct="1">
              <a:buFontTx/>
              <a:buNone/>
            </a:pPr>
            <a:r>
              <a:rPr lang="ru-RU" altLang="ru-RU" sz="1400" smtClean="0">
                <a:solidFill>
                  <a:srgbClr val="002060"/>
                </a:solidFill>
              </a:rPr>
              <a:t>------------------------------------------------------------------</a:t>
            </a:r>
          </a:p>
          <a:p>
            <a:pPr algn="ctr" eaLnBrk="1" hangingPunct="1">
              <a:buFontTx/>
              <a:buNone/>
            </a:pPr>
            <a:r>
              <a:rPr lang="ru-RU" altLang="ru-RU" sz="1400" smtClean="0">
                <a:solidFill>
                  <a:srgbClr val="002060"/>
                </a:solidFill>
              </a:rPr>
              <a:t>МИНИСТЕРСТВО ОБРАЗОВАНИЯ И НАУКИ РОССИЙСКОЙ ФЕДЕРАЦИИ</a:t>
            </a:r>
          </a:p>
          <a:p>
            <a:pPr algn="ctr" eaLnBrk="1" hangingPunct="1">
              <a:buFontTx/>
              <a:buNone/>
            </a:pPr>
            <a:r>
              <a:rPr lang="ru-RU" altLang="ru-RU" sz="1400" smtClean="0">
                <a:solidFill>
                  <a:srgbClr val="002060"/>
                </a:solidFill>
              </a:rPr>
              <a:t>ПРИКАЗ</a:t>
            </a:r>
          </a:p>
          <a:p>
            <a:pPr algn="ctr" eaLnBrk="1" hangingPunct="1">
              <a:buFontTx/>
              <a:buNone/>
            </a:pPr>
            <a:r>
              <a:rPr lang="ru-RU" altLang="ru-RU" sz="1400" smtClean="0">
                <a:solidFill>
                  <a:srgbClr val="002060"/>
                </a:solidFill>
              </a:rPr>
              <a:t>от 20 сентября 2013 г. N 1082</a:t>
            </a:r>
          </a:p>
          <a:p>
            <a:pPr algn="ctr" eaLnBrk="1" hangingPunct="1">
              <a:buFontTx/>
              <a:buNone/>
            </a:pPr>
            <a:r>
              <a:rPr lang="ru-RU" altLang="ru-RU" sz="1400" b="1" smtClean="0">
                <a:solidFill>
                  <a:srgbClr val="002060"/>
                </a:solidFill>
              </a:rPr>
              <a:t>ОБ УТВЕРЖДЕНИИ ПОЛОЖЕНИЯ</a:t>
            </a:r>
          </a:p>
          <a:p>
            <a:pPr algn="ctr" eaLnBrk="1" hangingPunct="1">
              <a:buFontTx/>
              <a:buNone/>
            </a:pPr>
            <a:r>
              <a:rPr lang="ru-RU" altLang="ru-RU" sz="1400" b="1" smtClean="0">
                <a:solidFill>
                  <a:srgbClr val="002060"/>
                </a:solidFill>
              </a:rPr>
              <a:t>О ПСИХОЛОГО-МЕДИКО-ПЕДАГОГИЧЕСКОЙ КОМИССИИ</a:t>
            </a:r>
          </a:p>
          <a:p>
            <a:pPr eaLnBrk="1" hangingPunct="1">
              <a:buFontTx/>
              <a:buNone/>
            </a:pPr>
            <a:r>
              <a:rPr lang="ru-RU" altLang="ru-RU" sz="1400" smtClean="0">
                <a:solidFill>
                  <a:srgbClr val="002060"/>
                </a:solidFill>
              </a:rPr>
              <a:t> </a:t>
            </a:r>
          </a:p>
          <a:p>
            <a:pPr algn="just" eaLnBrk="1" hangingPunct="1">
              <a:buFontTx/>
              <a:buNone/>
            </a:pPr>
            <a:r>
              <a:rPr lang="ru-RU" altLang="ru-RU" sz="1400" smtClean="0">
                <a:solidFill>
                  <a:srgbClr val="002060"/>
                </a:solidFill>
              </a:rPr>
              <a:t>	В соответствии с частью 5 статьи 42 Федерального закона от 29 декабря 2012 г. N 273-ФЗ "Об образовании в Российской Федерации" (Собрание законодательства Российской Федерации, 2012, N 53, ст. 7598; 2013, N 19, ст. 2326; N 30, ст. 4036) и подпунктом 5.2.67 Положения о Министерстве образования и науки Российской Федерации, утвержденного постановлением Правительства Российской Федерации от 3 июня 2013 г. N 466 (Собрание законодательства Российской Федерации, 2013, N 23, ст. 2923; N 33, ст. 4386), приказываю:</a:t>
            </a:r>
          </a:p>
          <a:p>
            <a:pPr algn="just" eaLnBrk="1" hangingPunct="1">
              <a:buFontTx/>
              <a:buNone/>
            </a:pPr>
            <a:r>
              <a:rPr lang="ru-RU" altLang="ru-RU" sz="1400" smtClean="0">
                <a:solidFill>
                  <a:srgbClr val="002060"/>
                </a:solidFill>
              </a:rPr>
              <a:t>	1. Утвердить по согласованию с Министерством здравоохранения Российской Федерации прилагаемое Положение о психолого-медико-педагогической комиссии.</a:t>
            </a:r>
          </a:p>
          <a:p>
            <a:pPr algn="just" eaLnBrk="1" hangingPunct="1">
              <a:buFontTx/>
              <a:buNone/>
            </a:pPr>
            <a:r>
              <a:rPr lang="ru-RU" altLang="ru-RU" sz="1400" smtClean="0">
                <a:solidFill>
                  <a:srgbClr val="002060"/>
                </a:solidFill>
              </a:rPr>
              <a:t>	2. Признать утратившим силу приказ Министерства образования и науки Российской Федерации от 24 марта 2009 г. N 95 "Об утверждении Положения о психолого-медико-педагогической комиссии" (зарегистрирован Министерством юстиции Российской Федерации 29 июня 2009 г., регистрационный N 14145).</a:t>
            </a:r>
          </a:p>
          <a:p>
            <a:pPr algn="just" eaLnBrk="1" hangingPunct="1"/>
            <a:endParaRPr lang="ru-RU" altLang="ru-RU" sz="1400" smtClean="0">
              <a:solidFill>
                <a:srgbClr val="002060"/>
              </a:solidFill>
            </a:endParaRPr>
          </a:p>
          <a:p>
            <a:pPr algn="just" eaLnBrk="1" hangingPunct="1">
              <a:buFontTx/>
              <a:buNone/>
            </a:pPr>
            <a:r>
              <a:rPr lang="ru-RU" altLang="ru-RU" sz="1400" smtClean="0">
                <a:solidFill>
                  <a:srgbClr val="002060"/>
                </a:solidFill>
              </a:rPr>
              <a:t>			Министр                                                                Д.В.ЛИВАНОВ</a:t>
            </a:r>
          </a:p>
          <a:p>
            <a:pPr eaLnBrk="1" hangingPunct="1"/>
            <a:endParaRPr lang="ru-RU" altLang="ru-RU" smtClean="0">
              <a:solidFill>
                <a:srgbClr val="002060"/>
              </a:solidFill>
            </a:endParaRPr>
          </a:p>
        </p:txBody>
      </p:sp>
      <p:pic>
        <p:nvPicPr>
          <p:cNvPr id="17410" name="Рисунок 2" descr="узор.jpg"/>
          <p:cNvPicPr>
            <a:picLocks noChangeAspect="1"/>
          </p:cNvPicPr>
          <p:nvPr/>
        </p:nvPicPr>
        <p:blipFill>
          <a:blip r:embed="rId2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\\Serv01\общий\1 ДОКУМЕНТЫ\БРЕНДБУК\Логотип РЦ ПМСС\Логотип РЦПМСС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102711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656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603250"/>
          </a:xfrm>
        </p:spPr>
        <p:txBody>
          <a:bodyPr/>
          <a:lstStyle/>
          <a:p>
            <a:r>
              <a:rPr lang="ru-RU" altLang="ru-RU" smtClean="0"/>
              <a:t>Цель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750" y="1196975"/>
            <a:ext cx="8424863" cy="32400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ru-RU" dirty="0"/>
              <a:t>	</a:t>
            </a:r>
            <a:r>
              <a:rPr lang="ru-RU" sz="2000" dirty="0"/>
              <a:t>Своевременное выявление детей с особенностями в физическом и (или) психическом развитии и (или) отклонениями в поведении, проведения их комплексного психолого-медико-педагогического обследования и подготовки по результатам обследования рекомендаций по оказанию им психолого-медико-педагогической помощи и организации их обучения и воспитания, а также подтверждения, уточнения или изменения ранее данных рекомендаций.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459" name="Picture 2" descr="C:\Users\Логопед\Desktop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6375" y="3860800"/>
            <a:ext cx="312737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3" descr="C:\Users\Логопед\Desktop\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4581525"/>
            <a:ext cx="27305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Минус 5"/>
          <p:cNvSpPr/>
          <p:nvPr/>
        </p:nvSpPr>
        <p:spPr>
          <a:xfrm>
            <a:off x="-323850" y="908050"/>
            <a:ext cx="9866313" cy="115888"/>
          </a:xfrm>
          <a:prstGeom prst="mathMin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" name="Рисунок 3" descr="узор.jpg"/>
          <p:cNvPicPr>
            <a:picLocks noChangeAspect="1"/>
          </p:cNvPicPr>
          <p:nvPr/>
        </p:nvPicPr>
        <p:blipFill>
          <a:blip r:embed="rId4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214290"/>
            <a:ext cx="8143932" cy="6000792"/>
          </a:xfrm>
        </p:spPr>
      </p:pic>
      <p:pic>
        <p:nvPicPr>
          <p:cNvPr id="7" name="Прямоугольник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4800" y="2413000"/>
            <a:ext cx="3454400" cy="1460500"/>
          </a:xfrm>
          <a:prstGeom prst="rect">
            <a:avLst/>
          </a:prstGeom>
          <a:noFill/>
        </p:spPr>
      </p:pic>
      <p:pic>
        <p:nvPicPr>
          <p:cNvPr id="4" name="Рисунок 3" descr="узор.jpg"/>
          <p:cNvPicPr>
            <a:picLocks noChangeAspect="1"/>
          </p:cNvPicPr>
          <p:nvPr/>
        </p:nvPicPr>
        <p:blipFill>
          <a:blip r:embed="rId4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>
                <a:solidFill>
                  <a:srgbClr val="C00000"/>
                </a:solidFill>
              </a:rPr>
              <a:t>Основными направлениями </a:t>
            </a:r>
            <a:br>
              <a:rPr lang="ru-RU" sz="2400">
                <a:solidFill>
                  <a:srgbClr val="C00000"/>
                </a:solidFill>
              </a:rPr>
            </a:br>
            <a:r>
              <a:rPr lang="ru-RU" sz="2400">
                <a:solidFill>
                  <a:srgbClr val="C00000"/>
                </a:solidFill>
              </a:rPr>
              <a:t>деятельности Комиссии являются: </a:t>
            </a:r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5" name="Содержимое 4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3700" y="952500"/>
            <a:ext cx="8229600" cy="5867400"/>
          </a:xfrm>
        </p:spPr>
      </p:pic>
      <p:pic>
        <p:nvPicPr>
          <p:cNvPr id="21507" name="Рисунок 5" descr="узор.jpg"/>
          <p:cNvPicPr>
            <a:picLocks noChangeAspect="1"/>
          </p:cNvPicPr>
          <p:nvPr/>
        </p:nvPicPr>
        <p:blipFill>
          <a:blip r:embed="rId3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 descr="\\Serv01\общий\1 ДОКУМЕНТЫ\БРЕНДБУК\Логотип РЦ ПМСС\Логотип РЦПМС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42875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25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>
                <a:solidFill>
                  <a:srgbClr val="C00000"/>
                </a:solidFill>
              </a:rPr>
              <a:t/>
            </a:r>
            <a:br>
              <a:rPr lang="ru-RU" sz="2400">
                <a:solidFill>
                  <a:srgbClr val="C00000"/>
                </a:solidFill>
              </a:rPr>
            </a:br>
            <a:r>
              <a:rPr lang="ru-RU" sz="2400">
                <a:solidFill>
                  <a:srgbClr val="C00000"/>
                </a:solidFill>
              </a:rPr>
              <a:t>Основными направлениями </a:t>
            </a:r>
            <a:br>
              <a:rPr lang="ru-RU" sz="2400">
                <a:solidFill>
                  <a:srgbClr val="C00000"/>
                </a:solidFill>
              </a:rPr>
            </a:br>
            <a:r>
              <a:rPr lang="ru-RU" sz="2400">
                <a:solidFill>
                  <a:srgbClr val="C00000"/>
                </a:solidFill>
              </a:rPr>
              <a:t>деятельности Комиссии являются: </a:t>
            </a:r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4" name="Содержимое 3"/>
          <p:cNvPicPr>
            <a:picLocks noGrp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8300" y="1460500"/>
            <a:ext cx="7950200" cy="3987800"/>
          </a:xfrm>
        </p:spPr>
      </p:pic>
      <p:pic>
        <p:nvPicPr>
          <p:cNvPr id="22531" name="Рисунок 4" descr="узор.jpg"/>
          <p:cNvPicPr>
            <a:picLocks noChangeAspect="1"/>
          </p:cNvPicPr>
          <p:nvPr/>
        </p:nvPicPr>
        <p:blipFill>
          <a:blip r:embed="rId3" cstate="print"/>
          <a:srcRect l="85349"/>
          <a:stretch>
            <a:fillRect/>
          </a:stretch>
        </p:blipFill>
        <p:spPr bwMode="auto">
          <a:xfrm>
            <a:off x="8572500" y="0"/>
            <a:ext cx="571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" descr="\\Serv01\общий\1 ДОКУМЕНТЫ\БРЕНДБУК\Логотип РЦ ПМСС\Логотип РЦПМСС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142875"/>
            <a:ext cx="9620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89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3609</TotalTime>
  <Words>774</Words>
  <Application>Microsoft Office PowerPoint</Application>
  <PresentationFormat>Экран (4:3)</PresentationFormat>
  <Paragraphs>196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Деятельность ПМПК осуществляется на основании Федерального закона от 29.12.2012 №273 – ФЗ «Об образовании в Российской Федерации». п.6 статья 42 </vt:lpstr>
      <vt:lpstr>Слайд 5</vt:lpstr>
      <vt:lpstr>Цель </vt:lpstr>
      <vt:lpstr>Слайд 7</vt:lpstr>
      <vt:lpstr>Основными направлениями  деятельности Комиссии являются:  </vt:lpstr>
      <vt:lpstr> Основными направлениями  деятельности Комиссии являются:  </vt:lpstr>
      <vt:lpstr>Слайд 10</vt:lpstr>
      <vt:lpstr>Дети с ОВЗ и с инвалидностью </vt:lpstr>
      <vt:lpstr>Представление ребенка на ПМПК</vt:lpstr>
      <vt:lpstr>Слайд 13</vt:lpstr>
      <vt:lpstr>Важным документом является педагогическая характеристика.</vt:lpstr>
      <vt:lpstr>Слайд 15</vt:lpstr>
      <vt:lpstr>Слайд 16</vt:lpstr>
      <vt:lpstr>Система ПМПК в Республике Саха (Якутия)</vt:lpstr>
      <vt:lpstr>Динамика создания территориальных ПМПК  * В настоящее время всего 7 территориальных ПМПК из 20 работают на постоянной основе.  * Остальные работают как сборные ПМПК, по плану, с разной периодичностью.  </vt:lpstr>
      <vt:lpstr>Слайд 19</vt:lpstr>
      <vt:lpstr>Адаптированная основная общеобразовательная программа   начального общего образования (АООП НОО)</vt:lpstr>
      <vt:lpstr> Варианты АООП </vt:lpstr>
      <vt:lpstr>Сеть специальных (коррекционных) школ</vt:lpstr>
      <vt:lpstr>Проект по предоставлению многофункциональных услуг «Цветик-Семицветик» Благотворительного фонда поддержки детей – инвалидов и детей с ограниченными возможностями здоровья Республики Саха (Якутия) «Харысхал» («Милосердие»)  </vt:lpstr>
      <vt:lpstr>Слайд 24</vt:lpstr>
      <vt:lpstr>Слайд 25</vt:lpstr>
      <vt:lpstr>ЦПМПК осуществляет свою деятельность как постоянно действующая служба с  4 марта 1992 года на основании  Постановления Правительства РС(Я)</vt:lpstr>
      <vt:lpstr>Рабочие моменты</vt:lpstr>
      <vt:lpstr>Слайд 28</vt:lpstr>
      <vt:lpstr>Слайд 29</vt:lpstr>
      <vt:lpstr>Слайд 30</vt:lpstr>
    </vt:vector>
  </TitlesOfParts>
  <Company>kkidppo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«Создание условий для распространения современных моделей успешной социализации детей »</dc:title>
  <dc:creator>iac-u11</dc:creator>
  <cp:lastModifiedBy>Ася</cp:lastModifiedBy>
  <cp:revision>339</cp:revision>
  <dcterms:created xsi:type="dcterms:W3CDTF">2011-10-05T11:02:08Z</dcterms:created>
  <dcterms:modified xsi:type="dcterms:W3CDTF">2022-06-28T00:48:21Z</dcterms:modified>
</cp:coreProperties>
</file>