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0" r:id="rId3"/>
    <p:sldMasterId id="2147483732" r:id="rId4"/>
  </p:sldMasterIdLst>
  <p:sldIdLst>
    <p:sldId id="256" r:id="rId5"/>
    <p:sldId id="257" r:id="rId6"/>
    <p:sldId id="284" r:id="rId7"/>
    <p:sldId id="289" r:id="rId8"/>
    <p:sldId id="292" r:id="rId9"/>
    <p:sldId id="293" r:id="rId10"/>
    <p:sldId id="298" r:id="rId11"/>
    <p:sldId id="299" r:id="rId12"/>
    <p:sldId id="303" r:id="rId13"/>
    <p:sldId id="278" r:id="rId14"/>
    <p:sldId id="307" r:id="rId15"/>
    <p:sldId id="308" r:id="rId16"/>
    <p:sldId id="306" r:id="rId17"/>
    <p:sldId id="310" r:id="rId18"/>
    <p:sldId id="269" r:id="rId19"/>
    <p:sldId id="282" r:id="rId20"/>
    <p:sldId id="270" r:id="rId21"/>
    <p:sldId id="271" r:id="rId22"/>
    <p:sldId id="272" r:id="rId23"/>
    <p:sldId id="273" r:id="rId24"/>
    <p:sldId id="309" r:id="rId25"/>
    <p:sldId id="276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1"/>
    <p:restoredTop sz="94665"/>
  </p:normalViewPr>
  <p:slideViewPr>
    <p:cSldViewPr>
      <p:cViewPr>
        <p:scale>
          <a:sx n="71" d="100"/>
          <a:sy n="71" d="100"/>
        </p:scale>
        <p:origin x="584" y="9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471A-6149-43D6-8770-B77F50CE81AF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1E0E-A137-497C-993F-2164F1852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70691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8AA0-193F-4BD3-9581-D063320162F3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133A-F409-4091-BDF8-155B90F18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69922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1D078-62AD-414D-A515-BF65FFE5DA10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F4699-1155-41CE-8F6F-4AAD6DF4D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530348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471A-6149-43D6-8770-B77F50CE81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1E0E-A137-497C-993F-2164F18528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82764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11A12-0486-41EE-9CCF-41AEEDF152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8CB6-5244-4967-8C24-278B4C719D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61914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F30F-1A24-45C4-AC14-E57766DDCB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64724-9183-416E-90FC-4886DB889F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03774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A26AE-54CA-47A4-9B35-65181B4DD3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2DA0C-17CD-4C3D-A8B3-C1DF16B70C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2471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20EE0-9748-4BC2-A8A3-F62D81A75E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7EC8-9E79-4863-8FD6-2EBA268702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35857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9392-4A19-47DA-A086-1A8A056029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37B4D-CD7C-4B2B-94D1-D2E418E7F1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59206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DA065-E6D7-4258-9AE1-A5158D4567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AEE2-06EE-4B17-9BBD-C089E473EB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14381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827FF-FA73-4EC2-B53B-B7485F1F6E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A1311-5EC7-452A-965F-51FD5324AF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06698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11A12-0486-41EE-9CCF-41AEEDF15266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8CB6-5244-4967-8C24-278B4C719D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190736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A5614-5A64-4066-9323-04144649A3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30869-E5E4-4AAB-B65A-8382039EC2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12233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8AA0-193F-4BD3-9581-D063320162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133A-F409-4091-BDF8-155B90F183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15699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1D078-62AD-414D-A515-BF65FFE5DA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F4699-1155-41CE-8F6F-4AAD6DF4DF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04293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471A-6149-43D6-8770-B77F50CE81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1E0E-A137-497C-993F-2164F18528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24999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11A12-0486-41EE-9CCF-41AEEDF152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8CB6-5244-4967-8C24-278B4C719D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31007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F30F-1A24-45C4-AC14-E57766DDCB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64724-9183-416E-90FC-4886DB889F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41067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A26AE-54CA-47A4-9B35-65181B4DD3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2DA0C-17CD-4C3D-A8B3-C1DF16B70C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89888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20EE0-9748-4BC2-A8A3-F62D81A75E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7EC8-9E79-4863-8FD6-2EBA268702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46373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9392-4A19-47DA-A086-1A8A056029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37B4D-CD7C-4B2B-94D1-D2E418E7F1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68864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DA065-E6D7-4258-9AE1-A5158D4567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AEE2-06EE-4B17-9BBD-C089E473EB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921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F30F-1A24-45C4-AC14-E57766DDCBC1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64724-9183-416E-90FC-4886DB889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152931"/>
      </p:ext>
    </p:extLst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827FF-FA73-4EC2-B53B-B7485F1F6E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A1311-5EC7-452A-965F-51FD5324AF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13946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A5614-5A64-4066-9323-04144649A3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30869-E5E4-4AAB-B65A-8382039EC2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62209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8AA0-193F-4BD3-9581-D063320162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133A-F409-4091-BDF8-155B90F183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02416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1D078-62AD-414D-A515-BF65FFE5DA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F4699-1155-41CE-8F6F-4AAD6DF4DF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49290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471A-6149-43D6-8770-B77F50CE81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1E0E-A137-497C-993F-2164F18528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12488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11A12-0486-41EE-9CCF-41AEEDF152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8CB6-5244-4967-8C24-278B4C719D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84746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F30F-1A24-45C4-AC14-E57766DDCB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64724-9183-416E-90FC-4886DB889F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79369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A26AE-54CA-47A4-9B35-65181B4DD3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2DA0C-17CD-4C3D-A8B3-C1DF16B70C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74468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20EE0-9748-4BC2-A8A3-F62D81A75E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7EC8-9E79-4863-8FD6-2EBA268702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98256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9392-4A19-47DA-A086-1A8A056029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37B4D-CD7C-4B2B-94D1-D2E418E7F1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835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A26AE-54CA-47A4-9B35-65181B4DD327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2DA0C-17CD-4C3D-A8B3-C1DF16B70C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27383"/>
      </p:ext>
    </p:extLst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DA065-E6D7-4258-9AE1-A5158D4567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AEE2-06EE-4B17-9BBD-C089E473EB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61832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827FF-FA73-4EC2-B53B-B7485F1F6E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A1311-5EC7-452A-965F-51FD5324AF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54041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A5614-5A64-4066-9323-04144649A3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30869-E5E4-4AAB-B65A-8382039EC2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57397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8AA0-193F-4BD3-9581-D063320162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133A-F409-4091-BDF8-155B90F183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53211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1D078-62AD-414D-A515-BF65FFE5DA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F4699-1155-41CE-8F6F-4AAD6DF4DF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61407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20EE0-9748-4BC2-A8A3-F62D81A75EF5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7EC8-9E79-4863-8FD6-2EBA26870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226156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9392-4A19-47DA-A086-1A8A05602900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37B4D-CD7C-4B2B-94D1-D2E418E7F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054376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DA065-E6D7-4258-9AE1-A5158D45677B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AEE2-06EE-4B17-9BBD-C089E473EB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7220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827FF-FA73-4EC2-B53B-B7485F1F6E77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A1311-5EC7-452A-965F-51FD5324A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748085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A5614-5A64-4066-9323-04144649A3E4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30869-E5E4-4AAB-B65A-8382039EC2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90871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1F828F-FE5D-4773-A296-BBC10B6D93D0}" type="datetimeFigureOut">
              <a:rPr lang="ru-RU"/>
              <a:pPr>
                <a:defRPr/>
              </a:pPr>
              <a:t>01.07.19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88447A-A8CF-450C-9E48-63AB2781F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1F828F-FE5D-4773-A296-BBC10B6D93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88447A-A8CF-450C-9E48-63AB2781F1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7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1F828F-FE5D-4773-A296-BBC10B6D93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88447A-A8CF-450C-9E48-63AB2781F1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9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1F828F-FE5D-4773-A296-BBC10B6D93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01.07.19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88447A-A8CF-450C-9E48-63AB2781F1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5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149080"/>
            <a:ext cx="5525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«Профессиональное самоопределение детей - сирот на базе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Муниципального бюджетного учреждения для детей – сирот и детей, оставшихся без попечения родителей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Мохсоголлохский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Центр помощи детям"»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6915990" y="413710"/>
            <a:ext cx="2232248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300" b="1" dirty="0" smtClean="0">
                <a:solidFill>
                  <a:schemeClr val="accent4">
                    <a:lumMod val="50000"/>
                  </a:schemeClr>
                </a:solidFill>
              </a:rPr>
              <a:t>Габышева К.А.</a:t>
            </a:r>
          </a:p>
          <a:p>
            <a:pPr algn="ctr"/>
            <a:r>
              <a:rPr lang="ru-RU" sz="2300" b="1" dirty="0" smtClean="0">
                <a:solidFill>
                  <a:schemeClr val="accent4">
                    <a:lumMod val="50000"/>
                  </a:schemeClr>
                </a:solidFill>
              </a:rPr>
              <a:t>Социальный педагог</a:t>
            </a:r>
            <a:endParaRPr lang="ru-RU" sz="23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2916738" y="147638"/>
            <a:ext cx="58206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5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Исследование</a:t>
            </a:r>
            <a:endParaRPr lang="ru-RU" sz="5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63000"/>
                      <a:sat val="105000"/>
                    </a:srgbClr>
                  </a:gs>
                  <a:gs pos="90000">
                    <a:srgbClr val="4F81BD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970" y="1844824"/>
            <a:ext cx="880003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Для реализации плана профориентации учащихся 8-11 класса нами были проведены тестирования по методикам: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•	Методика «Тип мышления» (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Г.Резапкина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) Цель: опросник помогает  определить тип мышления.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•	Методика «Тип памяти». Цель: исследование уровня и особенностей развития различных видов памяти у школьников — зрительной,  слуховой, моторной.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•	Методика на «Внимание» (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Мюнстерберга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). Цель: диагностика избирательности внимания.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•	Методика «Темперамент»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Айзенка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 Цель: Изучение индивидуально-психологических черт личности с целью диагностики степени выраженности свойств, выдвигаемых в качестве существенных компонентов личности: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нейротизма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, экстраверсии, интроверсии и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психотизма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Для проведения этой методики было проведено анкетирование "Кем вы видите себя в будущем". Воспитанники в произвольном виде ответили на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– Профессия моей мечты. </a:t>
            </a:r>
          </a:p>
        </p:txBody>
      </p:sp>
    </p:spTree>
    <p:extLst>
      <p:ext uri="{BB962C8B-B14F-4D97-AF65-F5344CB8AC3E}">
        <p14:creationId xmlns:p14="http://schemas.microsoft.com/office/powerpoint/2010/main" val="22617232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r="13451" b="2099"/>
          <a:stretch/>
        </p:blipFill>
        <p:spPr bwMode="auto">
          <a:xfrm>
            <a:off x="0" y="-23827"/>
            <a:ext cx="9144000" cy="688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4961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475" y="1268760"/>
            <a:ext cx="9566405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636912"/>
            <a:ext cx="467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2020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0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0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0</a:t>
            </a:r>
          </a:p>
          <a:p>
            <a:r>
              <a:rPr lang="ru-RU" dirty="0">
                <a:solidFill>
                  <a:schemeClr val="bg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657595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916832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Таким образом, по итогам тестирования учащихся можно прийти к следующему заключению: что профессии, выбранные учениками, совпали не у всех. У 2 респондентов желаемое не совпадает с личностно-психологическими особенностями, а 10 совпадают по типу профессий, выбранные воспитанниками самостоятельно. Воспитанники, обучаемые в 8 класса имеют неполное представление о своей будущей профессии. Только 10 знают о личностных качествах, пригодных желаемой профессии. </a:t>
            </a:r>
          </a:p>
        </p:txBody>
      </p:sp>
    </p:spTree>
    <p:extLst>
      <p:ext uri="{BB962C8B-B14F-4D97-AF65-F5344CB8AC3E}">
        <p14:creationId xmlns:p14="http://schemas.microsoft.com/office/powerpoint/2010/main" val="41200975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2132857"/>
            <a:ext cx="82698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Анализируя полученные данные в ходе анкетирования, мы можем сказать о том, что работа по профессиональной ориентации профессиональное самоопределение воспитанников должно происходить путем соотнесения своих потенциальных возможностей с выбираемой профессией.</a:t>
            </a:r>
          </a:p>
        </p:txBody>
      </p:sp>
    </p:spTree>
    <p:extLst>
      <p:ext uri="{BB962C8B-B14F-4D97-AF65-F5344CB8AC3E}">
        <p14:creationId xmlns:p14="http://schemas.microsoft.com/office/powerpoint/2010/main" val="13567113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E:\Новая папка\IMG-20160331-WA000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70" y="2699995"/>
            <a:ext cx="6930009" cy="415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Новая папка\20160421_0956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Новая папка\20160421_100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" y="3789040"/>
            <a:ext cx="4187824" cy="31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Новая папка\IMG-20160421-WA000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26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389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E:\Новая папка\IMG_8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7781"/>
            <a:ext cx="4772100" cy="31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80" y="3668563"/>
            <a:ext cx="5041900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578">
            <a:off x="5065899" y="553405"/>
            <a:ext cx="36512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2374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ксения\Documents\My Received Files\егоров\IMG_1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58323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сения\Documents\My Received Files\егоров\фото\S16801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t="9631" r="22752"/>
          <a:stretch/>
        </p:blipFill>
        <p:spPr bwMode="auto">
          <a:xfrm>
            <a:off x="5076056" y="13977"/>
            <a:ext cx="4066119" cy="382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сения\Documents\My Received Files\егоров\IMG_27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28353" r="8760"/>
          <a:stretch/>
        </p:blipFill>
        <p:spPr bwMode="auto">
          <a:xfrm>
            <a:off x="-5516" y="3501008"/>
            <a:ext cx="6110837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ксения\Documents\My Received Files\егоров\фото\S16800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/>
          <a:stretch/>
        </p:blipFill>
        <p:spPr bwMode="auto">
          <a:xfrm>
            <a:off x="5997039" y="3837144"/>
            <a:ext cx="3862478" cy="30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757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ксения\Desktop\презентации, картинки, видео\конкурс\6\IMG-20160404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" y="-60344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ксения\Desktop\презентации, картинки, видео\конкурс\5\Творим историю вместе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4"/>
          <a:stretch/>
        </p:blipFill>
        <p:spPr bwMode="auto">
          <a:xfrm>
            <a:off x="27210" y="3789040"/>
            <a:ext cx="9144000" cy="36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06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ксения\Desktop\презентации, картинки, видео\логотип\IMG_412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34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ксения\Desktop\презентации, картинки, видео\логотип\IMG_417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30" y="2636912"/>
            <a:ext cx="2918098" cy="437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сения\Desktop\презентации, картинки, видео\логотип\IMG_416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12" y="0"/>
            <a:ext cx="438741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ксения\Desktop\презентации, картинки, видео\логотип\IMG_423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8" y="2748663"/>
            <a:ext cx="6230466" cy="41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990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2339752" y="158726"/>
            <a:ext cx="62886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Актуальность 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98" y="2060848"/>
            <a:ext cx="8016875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жизни каждого воспитанника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детей - сирот наступает момент, когда приходится решать, где продолжить образование или куда пойти работать, т. е. практически выбрать профессию, свой жизненный путь. Каждому  предоставлено право на выбор профессии, род занятий и работы. Однако это право, как показывает практика, порой очень трудно реализовать – не хватает знаний о самих профессиях, тех требований, которые они предъявляют к личности работающего, и умений оценить собственные способности, выявить свои интересы и склонности. 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ксения\Desktop\презентации, картинки, видео\логотип\IMG_437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7792" cy="29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ксения\Desktop\презентации, картинки, видео\логотип\IMG_44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35" y="-19051"/>
            <a:ext cx="4740029" cy="316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ксения\Desktop\презентации, картинки, видео\логотип\IMG_436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2843627"/>
            <a:ext cx="600759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ксения\Desktop\презентации, картинки, видео\логотип\IMG_4425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r="-89"/>
          <a:stretch/>
        </p:blipFill>
        <p:spPr bwMode="auto">
          <a:xfrm>
            <a:off x="4032738" y="3140969"/>
            <a:ext cx="5111262" cy="370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700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971600" y="147638"/>
            <a:ext cx="77658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5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Заключение</a:t>
            </a:r>
            <a:endParaRPr lang="ru-RU" sz="5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63000"/>
                      <a:sat val="105000"/>
                    </a:srgbClr>
                  </a:gs>
                  <a:gs pos="90000">
                    <a:srgbClr val="4F81BD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6372" y="1916832"/>
            <a:ext cx="82698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В нашей </a:t>
            </a:r>
            <a:r>
              <a:rPr lang="ru-RU" sz="1400" dirty="0"/>
              <a:t>работе изучались особенности </a:t>
            </a:r>
            <a:r>
              <a:rPr lang="ru-RU" sz="1400" dirty="0" err="1"/>
              <a:t>профориентационной</a:t>
            </a:r>
            <a:r>
              <a:rPr lang="ru-RU" sz="1400" dirty="0"/>
              <a:t> работы в МБУ “</a:t>
            </a:r>
            <a:r>
              <a:rPr lang="ru-RU" sz="1400" dirty="0" err="1"/>
              <a:t>Мохсоголлохский</a:t>
            </a:r>
            <a:r>
              <a:rPr lang="ru-RU" sz="1400" dirty="0"/>
              <a:t> Центр помощи детям”. Перед нами стояла задача раскрыть содержание </a:t>
            </a:r>
            <a:r>
              <a:rPr lang="ru-RU" sz="1400" dirty="0" smtClean="0"/>
              <a:t>профессионального самоопределение воспитанников с </a:t>
            </a:r>
            <a:r>
              <a:rPr lang="ru-RU" sz="1400" dirty="0"/>
              <a:t>помощью методик и определить особенности профессиональной ориентации воспитанников, учащихся 8-11 классов,  при помощи анкетирования, тестирования.</a:t>
            </a:r>
          </a:p>
          <a:p>
            <a:pPr algn="just"/>
            <a:r>
              <a:rPr lang="ru-RU" sz="1400" dirty="0"/>
              <a:t>Проведя  работу на подростках, на основе полученных результатов мы можем сделать следующие выводы:</a:t>
            </a:r>
          </a:p>
          <a:p>
            <a:pPr algn="just"/>
            <a:r>
              <a:rPr lang="ru-RU" sz="1400" dirty="0" smtClean="0"/>
              <a:t>1.Профориентационная   </a:t>
            </a:r>
            <a:r>
              <a:rPr lang="ru-RU" sz="1400" dirty="0"/>
              <a:t>работа должна  носить системный характер только тогда будут положительные результаты. Это связано с периодическим изучением склонностей и способностей учащихся и ориентированием их на соответствующие типы профессий. </a:t>
            </a:r>
          </a:p>
          <a:p>
            <a:pPr algn="just"/>
            <a:r>
              <a:rPr lang="ru-RU" sz="1400" dirty="0" smtClean="0"/>
              <a:t>2.Современные </a:t>
            </a:r>
            <a:r>
              <a:rPr lang="ru-RU" sz="1400" dirty="0"/>
              <a:t>школьники при выборе будущей профессии и своего будущего могут и не учитывать свои выраженные склонности и способности. </a:t>
            </a:r>
          </a:p>
          <a:p>
            <a:pPr algn="just"/>
            <a:r>
              <a:rPr lang="ru-RU" sz="1400" dirty="0" smtClean="0"/>
              <a:t>3.Ошибок </a:t>
            </a:r>
            <a:r>
              <a:rPr lang="ru-RU" sz="1400" dirty="0"/>
              <a:t>при выборе профессии подростками  не будет при эффективной </a:t>
            </a:r>
            <a:r>
              <a:rPr lang="ru-RU" sz="1400" dirty="0" err="1"/>
              <a:t>профориентационной</a:t>
            </a:r>
            <a:r>
              <a:rPr lang="ru-RU" sz="1400" dirty="0"/>
              <a:t> работе и социально-психологическому сопровождению учащихся в Центре. Продолжать работу про адаптированной программе “Мост в будущее” где главной целью поставлено  создание системы профессиональной </a:t>
            </a:r>
            <a:r>
              <a:rPr lang="ru-RU" sz="1400" dirty="0" smtClean="0"/>
              <a:t>ориентации воспитанников</a:t>
            </a:r>
            <a:r>
              <a:rPr lang="ru-RU" sz="1400" dirty="0"/>
              <a:t>, способствующей формированию у подростков и молодежи профессионального самоопределения в соответствии с желаниями, способностями, индивидуальными особенностями каждой личности и с учетом социокультурной и экономической ситуации в городе, улусе и республике.</a:t>
            </a:r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421298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213" y="4705350"/>
            <a:ext cx="528637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Спасибо за внимание</a:t>
            </a:r>
            <a:endParaRPr lang="ru-RU" sz="4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7287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2339752" y="158726"/>
            <a:ext cx="62886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Цель: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98" y="2132856"/>
            <a:ext cx="8016875" cy="44627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воспитанников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Центра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 самостоятельной жизни, содействие в профессиональном самоопределении,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постинтернатном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становлении через формирование личности, способной самостоятельно строить свой вариант жизни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63813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86898" y="158726"/>
            <a:ext cx="80415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Задачи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627" y="1988840"/>
            <a:ext cx="80099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Провести обзор научной литературы по проблеме профориентации воспитанников детских учреждений для детей - сирот;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2. Определить особенности воспитанников детских учреждений для детей-сирот, предопределяющих специфику их профессионального выбора  посредством программы «Мост в будущее»;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 Изучить опыт  работы по профессиональной ориентации Муниципального бюджетного учреждения детей – сирот и детей, оставшихся без попечения родителей «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Мохсоголлохский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Центр помощи детям»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07825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86898" y="158726"/>
            <a:ext cx="80415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Методы и формы работы: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386" y="2492896"/>
            <a:ext cx="81608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теоретический </a:t>
            </a:r>
            <a:r>
              <a:rPr lang="ru-RU" sz="4000" dirty="0"/>
              <a:t>анализ, тестирование, анкетирование, метод количественного анализа. </a:t>
            </a:r>
          </a:p>
        </p:txBody>
      </p:sp>
    </p:spTree>
    <p:extLst>
      <p:ext uri="{BB962C8B-B14F-4D97-AF65-F5344CB8AC3E}">
        <p14:creationId xmlns:p14="http://schemas.microsoft.com/office/powerpoint/2010/main" val="36998981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-108520" y="158726"/>
            <a:ext cx="909699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Новизна и практическая значимость: 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1032" y="1918242"/>
            <a:ext cx="816089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полученные </a:t>
            </a:r>
            <a:r>
              <a:rPr lang="ru-RU" sz="3200" dirty="0"/>
              <a:t>практические результаты исследования могут быть полезны для социальных педагогов учреждений для детей – сирот, психологов, а также для тех, кого интересуют проблемы профессиональной ориентации воспитанников учреждений для детей - сирот</a:t>
            </a:r>
            <a:r>
              <a:rPr lang="ru-RU" sz="3200" dirty="0" smtClean="0"/>
              <a:t>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286081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-1116632" y="158726"/>
            <a:ext cx="10945216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Анализ </a:t>
            </a:r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понятия </a:t>
            </a:r>
            <a:endParaRPr lang="ru-RU" sz="3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профессиональное </a:t>
            </a:r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самоопределение</a:t>
            </a:r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5499" y="2564904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Профессиональное самоопределение – это длительный и многоступенчатый процесс выбора профессии личностью, отражающийся в ее профессиональных планах. </a:t>
            </a:r>
            <a:endParaRPr lang="ru-RU" sz="2800" dirty="0" smtClean="0"/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77523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-108520" y="158726"/>
            <a:ext cx="90969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Основные </a:t>
            </a:r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направления социально-</a:t>
            </a:r>
            <a:r>
              <a:rPr lang="ru-RU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профориентационной</a:t>
            </a:r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работы в условиях учреждений для детей - сирот.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060848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 smtClean="0"/>
          </a:p>
          <a:p>
            <a:pPr algn="just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060848"/>
            <a:ext cx="8640960" cy="3888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err="1" smtClean="0"/>
              <a:t>Профориентационная</a:t>
            </a:r>
            <a:r>
              <a:rPr lang="ru-RU" sz="2200" dirty="0" smtClean="0"/>
              <a:t> работа с воспитанниками учреждений для детей-сирот начинается гораздо раньше, чем ребенок достигнет возраста, в котором для него актуальным становится профессиональный выбор. Данная работа осуществляется в </a:t>
            </a:r>
            <a:r>
              <a:rPr lang="ru-RU" sz="2200" dirty="0"/>
              <a:t>рамках общего воспитания, </a:t>
            </a:r>
            <a:r>
              <a:rPr lang="ru-RU" sz="2200" dirty="0" smtClean="0"/>
              <a:t>формирования </a:t>
            </a:r>
            <a:r>
              <a:rPr lang="ru-RU" sz="2200" dirty="0"/>
              <a:t>базовых личностных черт и свойств характера, развития общего кругозора, запаса знаний, способствующих становлению будущего профессионала. Работа начинается с привития базовых навыков самообслуживания и общественно-полезного труда, постепенно становящихся привычными и необходимыми для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32856178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060848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13681" r="6708" b="8156"/>
          <a:stretch/>
        </p:blipFill>
        <p:spPr bwMode="auto">
          <a:xfrm>
            <a:off x="1475656" y="273155"/>
            <a:ext cx="6264696" cy="3575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3933056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Мохсоголлохский</a:t>
            </a:r>
            <a:r>
              <a:rPr lang="ru-RU" sz="2400" dirty="0"/>
              <a:t> Центр помощи детям, оставшихся без попечения родителей находится в </a:t>
            </a:r>
            <a:endParaRPr lang="ru-RU" sz="2400" dirty="0" smtClean="0"/>
          </a:p>
          <a:p>
            <a:pPr algn="ctr"/>
            <a:r>
              <a:rPr lang="ru-RU" sz="2400" dirty="0" smtClean="0"/>
              <a:t>п</a:t>
            </a:r>
            <a:r>
              <a:rPr lang="ru-RU" sz="2400" dirty="0"/>
              <a:t>. </a:t>
            </a:r>
            <a:r>
              <a:rPr lang="ru-RU" sz="2400" dirty="0" err="1"/>
              <a:t>Мохсоголлох</a:t>
            </a:r>
            <a:r>
              <a:rPr lang="ru-RU" sz="2400" dirty="0"/>
              <a:t> </a:t>
            </a:r>
            <a:r>
              <a:rPr lang="ru-RU" sz="2400" dirty="0" err="1"/>
              <a:t>Хангаласского</a:t>
            </a:r>
            <a:r>
              <a:rPr lang="ru-RU" sz="2400" dirty="0"/>
              <a:t> улуса.  </a:t>
            </a:r>
            <a:endParaRPr lang="ru-RU" sz="2400" dirty="0" smtClean="0"/>
          </a:p>
          <a:p>
            <a:pPr algn="ctr"/>
            <a:r>
              <a:rPr lang="ru-RU" sz="2400" dirty="0" smtClean="0"/>
              <a:t>В данное время воспитываются 40 </a:t>
            </a:r>
            <a:r>
              <a:rPr lang="ru-RU" sz="2400" dirty="0"/>
              <a:t>детей, из которых 7 –  сироты, </a:t>
            </a:r>
            <a:r>
              <a:rPr lang="ru-RU" sz="2400" dirty="0" smtClean="0"/>
              <a:t>33 </a:t>
            </a:r>
            <a:r>
              <a:rPr lang="ru-RU" sz="2400" dirty="0"/>
              <a:t>– оставшиеся без попечения </a:t>
            </a:r>
            <a:r>
              <a:rPr lang="ru-RU" sz="2400" dirty="0" smtClean="0"/>
              <a:t>родителей</a:t>
            </a:r>
            <a:r>
              <a:rPr lang="ru-RU" sz="2400" dirty="0"/>
              <a:t> </a:t>
            </a:r>
            <a:r>
              <a:rPr lang="ru-RU" sz="2400" dirty="0" smtClean="0"/>
              <a:t>из всех уголков  РС(Я).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138408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728</Words>
  <Application>Microsoft Macintosh PowerPoint</Application>
  <PresentationFormat>Экран (4:3)</PresentationFormat>
  <Paragraphs>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5_Тема Office</vt:lpstr>
      <vt:lpstr>3_Тема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Зухриддин</dc:creator>
  <cp:lastModifiedBy>пользователь Microsoft Office</cp:lastModifiedBy>
  <cp:revision>30</cp:revision>
  <dcterms:created xsi:type="dcterms:W3CDTF">2011-12-30T01:40:07Z</dcterms:created>
  <dcterms:modified xsi:type="dcterms:W3CDTF">2019-07-01T06:08:29Z</dcterms:modified>
</cp:coreProperties>
</file>