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82" r:id="rId4"/>
    <p:sldId id="262" r:id="rId5"/>
    <p:sldId id="272" r:id="rId6"/>
    <p:sldId id="273" r:id="rId7"/>
    <p:sldId id="285" r:id="rId8"/>
    <p:sldId id="284" r:id="rId9"/>
    <p:sldId id="286" r:id="rId10"/>
    <p:sldId id="288" r:id="rId11"/>
    <p:sldId id="289" r:id="rId12"/>
    <p:sldId id="263" r:id="rId13"/>
    <p:sldId id="274" r:id="rId14"/>
    <p:sldId id="276" r:id="rId15"/>
    <p:sldId id="264" r:id="rId16"/>
    <p:sldId id="277" r:id="rId17"/>
    <p:sldId id="275" r:id="rId18"/>
    <p:sldId id="278" r:id="rId19"/>
    <p:sldId id="266" r:id="rId20"/>
    <p:sldId id="290" r:id="rId21"/>
    <p:sldId id="291" r:id="rId22"/>
    <p:sldId id="270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65" autoAdjust="0"/>
  </p:normalViewPr>
  <p:slideViewPr>
    <p:cSldViewPr snapToGrid="0">
      <p:cViewPr varScale="1">
        <p:scale>
          <a:sx n="64" d="100"/>
          <a:sy n="64" d="100"/>
        </p:scale>
        <p:origin x="200" y="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24.08.2016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2898" y="981420"/>
            <a:ext cx="6858002" cy="1828800"/>
          </a:xfrm>
        </p:spPr>
        <p:txBody>
          <a:bodyPr rtlCol="0"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ситуации успеха в процессе дополнительного образования: «Изготовление поделок из коровьего рога»</a:t>
            </a:r>
            <a:endParaRPr lang="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265610" y="3393195"/>
            <a:ext cx="6858002" cy="1947731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Автор идеи: Ефремова Софья Елизаровна, педагог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«Мохсоголлохский Центр помощи детям, оставшимся без попечения родителей»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«Хангаласский улус» РС(Я)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Используемые материалы: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татьяна\Desktop\Презентация\20180209_1302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8" r="25511"/>
          <a:stretch/>
        </p:blipFill>
        <p:spPr bwMode="auto">
          <a:xfrm>
            <a:off x="3476689" y="1949254"/>
            <a:ext cx="2500303" cy="38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esktop\Презентация\Фото рогов мои\IMG-20180112-WA0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3954" r="22013" b="13001"/>
          <a:stretch/>
        </p:blipFill>
        <p:spPr bwMode="auto">
          <a:xfrm>
            <a:off x="991518" y="1949254"/>
            <a:ext cx="2137272" cy="38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тьяна\Desktop\Презентация\20180209_130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4" r="19304"/>
          <a:stretch/>
        </p:blipFill>
        <p:spPr bwMode="auto">
          <a:xfrm rot="5400000">
            <a:off x="5659762" y="2599443"/>
            <a:ext cx="3809287" cy="250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esktop\Презентация\20180209_130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5566" y="2751719"/>
            <a:ext cx="3809287" cy="220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Эскизы: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татьяна\Desktop\СЕ на букле, брошюру\20180209_122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48" y="1730827"/>
            <a:ext cx="3101333" cy="313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 видео\IMG-20180115-WA0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1" y="1730828"/>
            <a:ext cx="3180866" cy="33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атьяна\Downloads\20180209_145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r="21339"/>
          <a:stretch/>
        </p:blipFill>
        <p:spPr bwMode="auto">
          <a:xfrm>
            <a:off x="4290144" y="3003364"/>
            <a:ext cx="3485797" cy="32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5870" y="1770385"/>
            <a:ext cx="6858002" cy="18288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FrankRuehl" pitchFamily="34" charset="-79"/>
              </a:rPr>
              <a:t>Р</a:t>
            </a:r>
            <a:r>
              <a:rPr lang="ru" sz="6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FrankRuehl" pitchFamily="34" charset="-79"/>
              </a:rPr>
              <a:t>абота по созданию сувениров</a:t>
            </a:r>
            <a:endParaRPr lang="ru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7186" y="1300934"/>
            <a:ext cx="4931192" cy="79218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Смывание пыли, подготовка для нанесения эскиза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604" y="1300934"/>
            <a:ext cx="4956048" cy="823912"/>
          </a:xfrm>
        </p:spPr>
        <p:txBody>
          <a:bodyPr rtlCol="0"/>
          <a:lstStyle/>
          <a:p>
            <a:pPr algn="ctr" rtl="0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Нанесение эскиза контуром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t="1779" r="1768" b="-1"/>
          <a:stretch/>
        </p:blipFill>
        <p:spPr>
          <a:xfrm>
            <a:off x="1432191" y="2148289"/>
            <a:ext cx="4450816" cy="37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74" y="2349216"/>
            <a:ext cx="3116841" cy="33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8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199" y="50007"/>
            <a:ext cx="5138057" cy="1219200"/>
          </a:xfrm>
        </p:spPr>
        <p:txBody>
          <a:bodyPr rtlCol="0">
            <a:norm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Декорирование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56" y="2164289"/>
            <a:ext cx="2712942" cy="361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61" y="1306287"/>
            <a:ext cx="2824645" cy="366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татьяна\Desktop\Презентация\20180209_1259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8"/>
          <a:stretch/>
        </p:blipFill>
        <p:spPr bwMode="auto">
          <a:xfrm rot="16200000">
            <a:off x="7729972" y="2896180"/>
            <a:ext cx="3575352" cy="232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6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148" y="2048804"/>
            <a:ext cx="4274566" cy="2103120"/>
          </a:xfrm>
        </p:spPr>
        <p:txBody>
          <a:bodyPr rtlCol="0">
            <a:normAutofit/>
          </a:bodyPr>
          <a:lstStyle/>
          <a:p>
            <a:pPr algn="ctr" rtl="0"/>
            <a:r>
              <a:rPr lang="ru" sz="4400" b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FrankRuehl" pitchFamily="34" charset="-79"/>
              </a:rPr>
              <a:t>Удовлетворение от полученного результата</a:t>
            </a:r>
            <a:endParaRPr lang="ru" sz="4400" b="1" dirty="0">
              <a:solidFill>
                <a:schemeClr val="bg2">
                  <a:lumMod val="75000"/>
                </a:schemeClr>
              </a:solidFill>
              <a:latin typeface="Monotype Corsiva" pitchFamily="66" charset="0"/>
              <a:cs typeface="FrankRuehl" pitchFamily="34" charset="-79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7277" y="508794"/>
            <a:ext cx="9044848" cy="79218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1600" dirty="0" smtClean="0"/>
              <a:t>Коллекция №1</a:t>
            </a:r>
            <a:r>
              <a:rPr lang="ru-RU" dirty="0" smtClean="0"/>
              <a:t> </a:t>
            </a:r>
          </a:p>
          <a:p>
            <a:pPr rtl="0"/>
            <a:r>
              <a:rPr lang="ru-RU" dirty="0" smtClean="0">
                <a:solidFill>
                  <a:srgbClr val="FF0000"/>
                </a:solidFill>
              </a:rPr>
              <a:t>        «Гербы улусов Республики Саха (Якутия)» 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8" b="18068"/>
          <a:stretch/>
        </p:blipFill>
        <p:spPr>
          <a:xfrm>
            <a:off x="7355501" y="1732259"/>
            <a:ext cx="3562214" cy="4102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 b="3601"/>
          <a:stretch/>
        </p:blipFill>
        <p:spPr>
          <a:xfrm>
            <a:off x="995651" y="1729648"/>
            <a:ext cx="5845823" cy="4075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2919" r="4253" b="5736"/>
          <a:stretch/>
        </p:blipFill>
        <p:spPr>
          <a:xfrm>
            <a:off x="1311007" y="1905918"/>
            <a:ext cx="4693185" cy="3767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t="2919" r="36481" b="56706"/>
          <a:stretch/>
        </p:blipFill>
        <p:spPr>
          <a:xfrm>
            <a:off x="6807387" y="1897870"/>
            <a:ext cx="3945076" cy="3775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2479787" y="508794"/>
            <a:ext cx="7281157" cy="79218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1600" dirty="0" smtClean="0"/>
              <a:t>Коллекция №2</a:t>
            </a:r>
            <a:r>
              <a:rPr lang="ru-RU" dirty="0" smtClean="0"/>
              <a:t> </a:t>
            </a:r>
          </a:p>
          <a:p>
            <a:pPr rtl="0"/>
            <a:r>
              <a:rPr lang="ru-RU" dirty="0" smtClean="0">
                <a:solidFill>
                  <a:srgbClr val="FF0000"/>
                </a:solidFill>
              </a:rPr>
              <a:t>               «Двенадцать месяцев»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50368" r="2395" b="9454"/>
          <a:stretch/>
        </p:blipFill>
        <p:spPr>
          <a:xfrm>
            <a:off x="760162" y="1994052"/>
            <a:ext cx="10741447" cy="3393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41514" y="674047"/>
            <a:ext cx="8108414" cy="79218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1600" dirty="0" smtClean="0"/>
              <a:t>Выставка работ детей в рамках Всероссийский акции  </a:t>
            </a:r>
            <a:r>
              <a:rPr lang="ru-RU" dirty="0" smtClean="0"/>
              <a:t> </a:t>
            </a:r>
          </a:p>
          <a:p>
            <a:pPr rtl="0"/>
            <a:r>
              <a:rPr lang="ru-RU" dirty="0" smtClean="0">
                <a:solidFill>
                  <a:srgbClr val="FF0000"/>
                </a:solidFill>
              </a:rPr>
              <a:t>           «Старт Десятилетия Детства»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4580" y="1277956"/>
            <a:ext cx="10691358" cy="48033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Данный вид творчества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органично соединяет эстетическое и трудовое воспитание, так как процесс создания вещи (от замысла до изготовления в материале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развивает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творческие способности, формирует эстетический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вкус у детей.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с помощью педагога придумывают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создают своими руками предметы, которые особо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ценятся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ими,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становятся любимыми. </a:t>
            </a:r>
            <a:endParaRPr lang="ru-RU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получают удовольствие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своей работы, испытывают чувство гордости от приобретённого опыта. 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65212" y="782198"/>
            <a:ext cx="10058402" cy="741802"/>
          </a:xfrm>
        </p:spPr>
        <p:txBody>
          <a:bodyPr rtlCol="0">
            <a:normAutofit/>
          </a:bodyPr>
          <a:lstStyle/>
          <a:p>
            <a:pPr rtl="0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endParaRPr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65214" y="1752600"/>
            <a:ext cx="10058400" cy="2885501"/>
          </a:xfrm>
        </p:spPr>
        <p:txBody>
          <a:bodyPr rtlCol="0">
            <a:normAutofit/>
          </a:bodyPr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основных видов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искусства. </a:t>
            </a:r>
            <a:endParaRPr lang="ru-RU" sz="2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вкуса и творческих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</a:t>
            </a:r>
            <a:endParaRPr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Якутский оберег: роспись по рогу</a:t>
            </a:r>
            <a:endParaRPr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354330"/>
            <a:ext cx="11349990" cy="626364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Таким </a:t>
            </a:r>
            <a:r>
              <a:rPr lang="ru-RU" dirty="0"/>
              <a:t>образом, продуманная, творческая работа по реализации программ дополнительного образования в учреждениях для детей-сирот и детей, оставшихся без попечения родителей, способствует успешной социализации ребенка. У детей формируется позитивное отношение к себе, возникает умение общаться с разными людьми, формируется адекватное восприятие социума, нравственная позиция, позитивное отношение к лучшим национальным традициям и общечеловеческим отношениям. </a:t>
            </a:r>
          </a:p>
          <a:p>
            <a:pPr marL="0" indent="0" algn="just">
              <a:buNone/>
            </a:pPr>
            <a:r>
              <a:rPr lang="ru-RU" dirty="0" smtClean="0"/>
              <a:t>  </a:t>
            </a:r>
            <a:r>
              <a:rPr lang="ru-RU" dirty="0"/>
              <a:t>Результаты выполненных работ наглядно отражаются на изготовленных детьми работах, которые успешно выставляются на улусных, республиканских смотрах,   конкурсах и выставках декоративно-прикладного  искусства, занимая  призовые  места. Изделия воспитанников отличаются качеством исполнения и оригинальностью художественного оформления. Все поделки функциональны: ими можно играть, их можно использовать в быту, их можно подарить друзьям и родным.</a:t>
            </a:r>
          </a:p>
        </p:txBody>
      </p:sp>
    </p:spTree>
    <p:extLst>
      <p:ext uri="{BB962C8B-B14F-4D97-AF65-F5344CB8AC3E}">
        <p14:creationId xmlns:p14="http://schemas.microsoft.com/office/powerpoint/2010/main" val="10173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100" y="139701"/>
            <a:ext cx="2971800" cy="199840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Гранд при в номинации: Декоративно – прикладное искусство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</a:rPr>
              <a:t>г.Сочи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9" y="212465"/>
            <a:ext cx="4096867" cy="307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20" y="2138106"/>
            <a:ext cx="3395980" cy="4525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60" y="196850"/>
            <a:ext cx="4181475" cy="303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" y="3396614"/>
            <a:ext cx="2268182" cy="3027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3396614"/>
            <a:ext cx="4393852" cy="3027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4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29" y="1752600"/>
            <a:ext cx="7487784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ru" b="1" dirty="0" smtClean="0">
                <a:solidFill>
                  <a:schemeClr val="bg2">
                    <a:lumMod val="50000"/>
                  </a:schemeClr>
                </a:solidFill>
                <a:cs typeface="FrankRuehl" pitchFamily="34" charset="-79"/>
              </a:rPr>
              <a:t>СПАСИБО ЗА ВНИМАНИЕ</a:t>
            </a:r>
            <a:endParaRPr lang="ru" b="1" dirty="0">
              <a:solidFill>
                <a:schemeClr val="bg2">
                  <a:lumMod val="50000"/>
                </a:schemeClr>
              </a:solidFill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4" y="1752600"/>
            <a:ext cx="10315210" cy="42291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Самостоятельный поиск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раскрытия темы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предварительном эскизировании. </a:t>
            </a:r>
            <a:endParaRPr lang="ru-RU" sz="28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Показать правила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приёмы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композиционного построения: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контраст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нюанс, ритм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ритмическое движение, стилизация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декоративно-прикладном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искусстве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Ознакомление с техническими приёмами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с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инструментом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материалом с учётом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техники безопасности. </a:t>
            </a:r>
          </a:p>
        </p:txBody>
      </p:sp>
    </p:spTree>
    <p:extLst>
      <p:ext uri="{BB962C8B-B14F-4D97-AF65-F5344CB8AC3E}">
        <p14:creationId xmlns:p14="http://schemas.microsoft.com/office/powerpoint/2010/main" val="16139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r="6738"/>
          <a:stretch>
            <a:fillRect/>
          </a:stretch>
        </p:blipFill>
        <p:spPr>
          <a:xfrm>
            <a:off x="450384" y="528034"/>
            <a:ext cx="6697014" cy="5615189"/>
          </a:xfr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315199" y="450761"/>
            <a:ext cx="4468969" cy="50576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якутской породы коров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Якутская корова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(якут.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ынах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порода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аборигенного крупного рогатого скота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Саха.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малым ростом и весом. Происходит от Монгольской группы крупного рогатого скота, который произошел от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205032" y="242371"/>
            <a:ext cx="4472848" cy="533216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 плотное, с толстой кожей, покрытое густой, длинной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шерстью разнообразного окраса.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коров короткие, мускулистые.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средних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размеров,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широким лбом,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слегка изогнутыми,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вертикально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поставленными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рогами.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 вырост из костного вещества на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головах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некоторых животных.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r="5414"/>
          <a:stretch>
            <a:fillRect/>
          </a:stretch>
        </p:blipFill>
        <p:spPr>
          <a:xfrm>
            <a:off x="210836" y="553793"/>
            <a:ext cx="6863663" cy="5486400"/>
          </a:xfrm>
        </p:spPr>
      </p:pic>
    </p:spTree>
    <p:extLst>
      <p:ext uri="{BB962C8B-B14F-4D97-AF65-F5344CB8AC3E}">
        <p14:creationId xmlns:p14="http://schemas.microsoft.com/office/powerpoint/2010/main" val="1773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213463" y="903384"/>
            <a:ext cx="4717804" cy="45499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коров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имеются 2 полых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рога,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хотя бывают и безрогие (комолые) коровы. Высота рогов зависит от породы, а также варьируется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индивидуально.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Растущие 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рога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панты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очень чувствительны, так как пронизаны кровеносными сосудами и нервами. По мере роста рога окостеневают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снизу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r="10480"/>
          <a:stretch>
            <a:fillRect/>
          </a:stretch>
        </p:blipFill>
        <p:spPr>
          <a:xfrm>
            <a:off x="373488" y="492318"/>
            <a:ext cx="6722771" cy="5638515"/>
          </a:xfrm>
        </p:spPr>
      </p:pic>
    </p:spTree>
    <p:extLst>
      <p:ext uri="{BB962C8B-B14F-4D97-AF65-F5344CB8AC3E}">
        <p14:creationId xmlns:p14="http://schemas.microsoft.com/office/powerpoint/2010/main" val="394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обработки рогов: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 smtClean="0"/>
              <a:t>До обработки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Текст 7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 smtClean="0"/>
              <a:t>Натуральные рога после спила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pPr algn="ctr"/>
            <a:r>
              <a:rPr lang="ru-RU" dirty="0" smtClean="0"/>
              <a:t>Обезжиренные, подготовленные к вывариванию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r="17708"/>
          <a:stretch>
            <a:fillRect/>
          </a:stretch>
        </p:blipFill>
        <p:spPr bwMode="auto">
          <a:xfrm>
            <a:off x="1292711" y="1824285"/>
            <a:ext cx="2715289" cy="277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татьяна\Desktop\Презентация\3333\IMG_1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4" t="19683" r="30211" b="17143"/>
          <a:stretch/>
        </p:blipFill>
        <p:spPr bwMode="auto">
          <a:xfrm>
            <a:off x="4724400" y="1872342"/>
            <a:ext cx="2667328" cy="27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esktop\Презентация\Фото рогов мои\20180112_0946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4"/>
          <a:stretch/>
        </p:blipFill>
        <p:spPr bwMode="auto">
          <a:xfrm>
            <a:off x="8240486" y="1872342"/>
            <a:ext cx="2702378" cy="27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 smtClean="0"/>
              <a:t>Вываренные рога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0" name="Текст 9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 smtClean="0"/>
              <a:t>Подготовка к ошкуриванию</a:t>
            </a:r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1" name="Текст 10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pPr algn="ctr"/>
            <a:r>
              <a:rPr lang="ru-RU" dirty="0" smtClean="0"/>
              <a:t>Ошкуривание </a:t>
            </a:r>
            <a:endParaRPr lang="ru-RU" dirty="0"/>
          </a:p>
        </p:txBody>
      </p:sp>
      <p:pic>
        <p:nvPicPr>
          <p:cNvPr id="2050" name="Picture 2" descr="C:\Users\татьяна\Desktop\Презентация\Фото рогов мои\20180112_164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2" r="6826" b="10794"/>
          <a:stretch/>
        </p:blipFill>
        <p:spPr bwMode="auto">
          <a:xfrm>
            <a:off x="1238250" y="1817914"/>
            <a:ext cx="2644833" cy="27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esktop\Презентация\Фото рогов мои\20180114_1131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r="11247" b="17460"/>
          <a:stretch/>
        </p:blipFill>
        <p:spPr bwMode="auto">
          <a:xfrm>
            <a:off x="4743450" y="1817914"/>
            <a:ext cx="2669721" cy="28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esktop\Презентация\Фото рогов мои\20180116_1645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3" t="28254" r="36548" b="22381"/>
          <a:stretch/>
        </p:blipFill>
        <p:spPr bwMode="auto">
          <a:xfrm>
            <a:off x="8218713" y="1817914"/>
            <a:ext cx="2732315" cy="28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татьяна\Desktop\Презентация\20180209_130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5"/>
          <a:stretch/>
        </p:blipFill>
        <p:spPr bwMode="auto">
          <a:xfrm>
            <a:off x="925285" y="1752598"/>
            <a:ext cx="3418116" cy="17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татьяна\Desktop\Презентация\20180209_1301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r="9395"/>
          <a:stretch/>
        </p:blipFill>
        <p:spPr bwMode="auto">
          <a:xfrm>
            <a:off x="2857501" y="3583439"/>
            <a:ext cx="2797629" cy="2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8829" y="337457"/>
            <a:ext cx="10058402" cy="1219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Используемые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инструменты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Users\татьяна\Desktop\Презентация\20180209_130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16423" r="21761" b="25912"/>
          <a:stretch/>
        </p:blipFill>
        <p:spPr bwMode="auto">
          <a:xfrm>
            <a:off x="7696201" y="1752598"/>
            <a:ext cx="3429000" cy="17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ownloads\20180209_143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17" y="3605210"/>
            <a:ext cx="2980269" cy="275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1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природе, представленная в альбомной ориентации (широкоэкранный формат)</Template>
  <TotalTime>480</TotalTime>
  <Words>412</Words>
  <Application>Microsoft Macintosh PowerPoint</Application>
  <PresentationFormat>Широкоэкранный</PresentationFormat>
  <Paragraphs>43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FrankRuehl</vt:lpstr>
      <vt:lpstr>Monotype Corsiva</vt:lpstr>
      <vt:lpstr>Segoe Print</vt:lpstr>
      <vt:lpstr>Times New Roman</vt:lpstr>
      <vt:lpstr>Природа 16 х 9</vt:lpstr>
      <vt:lpstr>Создание ситуации успеха в процессе дополнительного образования: «Изготовление поделок из коровьего рога»</vt:lpstr>
      <vt:lpstr>Цели:</vt:lpstr>
      <vt:lpstr>Задачи: </vt:lpstr>
      <vt:lpstr>Описание  якутской породы коров  Якутская корова (якут. ынах)  порода аборигенного крупного рогатого скота на территории  Республики Саха. Отличается малым ростом и весом. Происходит от Монгольской группы крупного рогатого скота, который произошел от Тура</vt:lpstr>
      <vt:lpstr>Туловище коров плотное, с толстой кожей, покрытое густой, длинной шерстью разнообразного окраса.  Ноги у коров короткие, мускулистые. Голова средних размеров, с широким лбом, со слегка изогнутыми, вертикально поставленными рогами.   Рог - твердый вырост из костного вещества на головах у некоторых животных.</vt:lpstr>
      <vt:lpstr>  У коров имеются 2 полых рога, хотя бывают и безрогие (комолые) коровы. Высота рогов зависит от породы, а также варьируется индивидуально. Растущие рога (панты) очень чувствительны, так как пронизаны кровеносными сосудами и нервами. По мере роста рога окостеневают снизу</vt:lpstr>
      <vt:lpstr>Техника обработки рогов:</vt:lpstr>
      <vt:lpstr>Презентация PowerPoint</vt:lpstr>
      <vt:lpstr>Используемые  инструменты:</vt:lpstr>
      <vt:lpstr>Используемые материалы:</vt:lpstr>
      <vt:lpstr>Эскизы:</vt:lpstr>
      <vt:lpstr>Работа по созданию сувениров</vt:lpstr>
      <vt:lpstr>Презентация PowerPoint</vt:lpstr>
      <vt:lpstr>Декорирование  </vt:lpstr>
      <vt:lpstr>Удовлетворение от полученного результата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Гранд при в номинации: Декоративно – прикладное искусство г.Сочи</vt:lpstr>
      <vt:lpstr>СПАСИБО ЗА ВНИМАНИЕ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Сувениры из рога быка</dc:title>
  <dc:creator>freelan</dc:creator>
  <cp:lastModifiedBy>пользователь Microsoft Office</cp:lastModifiedBy>
  <cp:revision>38</cp:revision>
  <dcterms:created xsi:type="dcterms:W3CDTF">2018-02-07T10:10:45Z</dcterms:created>
  <dcterms:modified xsi:type="dcterms:W3CDTF">2019-07-01T06:10:51Z</dcterms:modified>
</cp:coreProperties>
</file>