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57" r:id="rId4"/>
    <p:sldId id="286" r:id="rId5"/>
    <p:sldId id="283" r:id="rId6"/>
    <p:sldId id="280" r:id="rId7"/>
    <p:sldId id="281" r:id="rId8"/>
    <p:sldId id="279" r:id="rId9"/>
    <p:sldId id="287" r:id="rId10"/>
    <p:sldId id="288" r:id="rId11"/>
    <p:sldId id="289" r:id="rId12"/>
    <p:sldId id="268" r:id="rId13"/>
  </p:sldIdLst>
  <p:sldSz cx="12190413" cy="6859588"/>
  <p:notesSz cx="9947275" cy="6858000"/>
  <p:defaultTextStyle>
    <a:defPPr>
      <a:defRPr lang="ru-RU"/>
    </a:defPPr>
    <a:lvl1pPr marL="0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234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470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703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2939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173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410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2645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5880" algn="l" defTabSz="100647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06"/>
    <a:srgbClr val="353A0C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68" y="-67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5014090372853E-2"/>
          <c:y val="0.21380957671369849"/>
          <c:w val="0.38463462408319354"/>
          <c:h val="0.71626603454317028"/>
        </c:manualLayout>
      </c:layout>
      <c:pieChart>
        <c:varyColors val="1"/>
        <c:ser>
          <c:idx val="0"/>
          <c:order val="0"/>
          <c:tx>
            <c:strRef>
              <c:f>'общий анализ'!$F$12</c:f>
              <c:strCache>
                <c:ptCount val="1"/>
                <c:pt idx="0">
                  <c:v>Ежемесячное пособие по уходу за ребенком до 1,5 лет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explosion val="2"/>
          <c:dPt>
            <c:idx val="0"/>
            <c:bubble3D val="0"/>
            <c:explosion val="9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1E-47B3-B2FE-C60223374D2A}"/>
              </c:ext>
            </c:extLst>
          </c:dPt>
          <c:dPt>
            <c:idx val="1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1E-47B3-B2FE-C60223374D2A}"/>
              </c:ext>
            </c:extLst>
          </c:dPt>
          <c:dPt>
            <c:idx val="2"/>
            <c:bubble3D val="0"/>
            <c:explosion val="10"/>
            <c:spPr>
              <a:solidFill>
                <a:srgbClr val="0000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1E-47B3-B2FE-C60223374D2A}"/>
              </c:ext>
            </c:extLst>
          </c:dPt>
          <c:dLbls>
            <c:dLbl>
              <c:idx val="0"/>
              <c:layout>
                <c:manualLayout>
                  <c:x val="-0.13537164452991807"/>
                  <c:y val="7.3432404569426915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2400" dirty="0" smtClean="0"/>
                      <a:t>70%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598941113822623E-2"/>
                  <c:y val="-0.22525356659717546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2400" dirty="0" smtClean="0"/>
                      <a:t>10</a:t>
                    </a:r>
                    <a:r>
                      <a:rPr lang="ru-RU" sz="2400" dirty="0" smtClean="0"/>
                      <a:t>%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065419934183568"/>
                  <c:y val="0.10183202683361986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2400" dirty="0" smtClean="0"/>
                      <a:t>20</a:t>
                    </a:r>
                    <a:r>
                      <a:rPr lang="ru-RU" sz="2400" dirty="0" smtClean="0"/>
                      <a:t>%.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'общий анализ'!$A$13:$A$15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'общий анализ'!$F$13:$F$15</c:f>
              <c:numCache>
                <c:formatCode>0</c:formatCode>
                <c:ptCount val="3"/>
                <c:pt idx="0">
                  <c:v>640</c:v>
                </c:pt>
                <c:pt idx="1">
                  <c:v>413</c:v>
                </c:pt>
                <c:pt idx="2">
                  <c:v>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E-47B3-B2FE-C60223374D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3255720874319"/>
          <c:y val="7.5993091537133475E-2"/>
          <c:w val="0.76322431410754932"/>
          <c:h val="0.74660954945398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683760683760713E-2"/>
                  <c:y val="8.8652482269503813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Уровень правонарушения за 2016г.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2933940388389893E-3"/>
                  <c:y val="8.864915392542591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Уровень правонарушения за 2016г.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Уровень правонарушения за 2016г.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31744"/>
        <c:axId val="22045824"/>
      </c:barChart>
      <c:catAx>
        <c:axId val="2203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45824"/>
        <c:crosses val="autoZero"/>
        <c:auto val="1"/>
        <c:lblAlgn val="ctr"/>
        <c:lblOffset val="100"/>
        <c:noMultiLvlLbl val="0"/>
      </c:catAx>
      <c:valAx>
        <c:axId val="2204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3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3255720874319"/>
          <c:y val="7.5993091537133475E-2"/>
          <c:w val="0.76322431410754932"/>
          <c:h val="0.74660954945398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683760683760713E-2"/>
                  <c:y val="8.8652482269503813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Уровень правонарушения за 2017г.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2933940388389893E-3"/>
                  <c:y val="8.864915392542591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Уровень правонарушения за 2017г.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Уровень правонарушения за 2017г.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41952"/>
        <c:axId val="22147840"/>
      </c:barChart>
      <c:catAx>
        <c:axId val="2214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47840"/>
        <c:crosses val="autoZero"/>
        <c:auto val="1"/>
        <c:lblAlgn val="ctr"/>
        <c:lblOffset val="100"/>
        <c:noMultiLvlLbl val="0"/>
      </c:catAx>
      <c:valAx>
        <c:axId val="22147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3255720874319"/>
          <c:y val="7.5993091537133475E-2"/>
          <c:w val="0.76322431410754932"/>
          <c:h val="0.74660954945398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683760683760713E-2"/>
                  <c:y val="8.8652482269503813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Уровень правонарушения с 1 января 2018г. по настоящее время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2933940388389893E-3"/>
                  <c:y val="8.864915392542591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Уровень правонарушения с 1 января 2018г. по настоящее время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Уровень правонарушения с 1 января 2018г. по настоящее время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61472"/>
        <c:axId val="23171456"/>
      </c:barChart>
      <c:catAx>
        <c:axId val="2316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71456"/>
        <c:crosses val="autoZero"/>
        <c:auto val="1"/>
        <c:lblAlgn val="ctr"/>
        <c:lblOffset val="100"/>
        <c:noMultiLvlLbl val="0"/>
      </c:catAx>
      <c:valAx>
        <c:axId val="2317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B0F2E-C76B-45E9-B681-DA5FDBFC6EC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F9D0A-D682-4E3D-888C-859958A64C2F}" type="pres">
      <dgm:prSet presAssocID="{850B0F2E-C76B-45E9-B681-DA5FDBFC6E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AFB52-08B5-46DD-B0BC-0AE12F2CEA77}" type="presOf" srcId="{850B0F2E-C76B-45E9-B681-DA5FDBFC6ECD}" destId="{953F9D0A-D682-4E3D-888C-859958A64C2F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B0F2E-C76B-45E9-B681-DA5FDBFC6EC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F9D0A-D682-4E3D-888C-859958A64C2F}" type="pres">
      <dgm:prSet presAssocID="{850B0F2E-C76B-45E9-B681-DA5FDBFC6E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73256-8A9C-468C-A953-4BF7F0EC5558}" type="presOf" srcId="{850B0F2E-C76B-45E9-B681-DA5FDBFC6ECD}" destId="{953F9D0A-D682-4E3D-888C-859958A64C2F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FF83F-E32E-4084-9673-6910C86A986F}" type="doc">
      <dgm:prSet loTypeId="urn:microsoft.com/office/officeart/2005/8/layout/lProcess1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E62E5D3-E882-4BEE-A817-E1D2040208CC}">
      <dgm:prSet custT="1"/>
      <dgm:spPr/>
      <dgm:t>
        <a:bodyPr/>
        <a:lstStyle/>
        <a:p>
          <a:pPr rtl="0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п.2 ст.20 УК РФ Лица, достигшие ко времени совершения преступления 14-го возраста, подлежат уголовной ответственности за: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3C635-649F-40F5-A80F-23532F6BFE5F}" type="parTrans" cxnId="{0D3EEC1E-8876-4DE2-B305-8C0B47D3745D}">
      <dgm:prSet/>
      <dgm:spPr/>
      <dgm:t>
        <a:bodyPr/>
        <a:lstStyle/>
        <a:p>
          <a:endParaRPr lang="ru-RU"/>
        </a:p>
      </dgm:t>
    </dgm:pt>
    <dgm:pt modelId="{35B0558A-A088-4361-8E44-E246477730E9}" type="sibTrans" cxnId="{0D3EEC1E-8876-4DE2-B305-8C0B47D3745D}">
      <dgm:prSet/>
      <dgm:spPr/>
      <dgm:t>
        <a:bodyPr/>
        <a:lstStyle/>
        <a:p>
          <a:endParaRPr lang="ru-RU"/>
        </a:p>
      </dgm:t>
    </dgm:pt>
    <dgm:pt modelId="{A246CD3E-73D0-4385-8877-146DD6F1012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Убийство (статья 105)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60590-3F78-4F24-A63F-29839B23E01D}" type="parTrans" cxnId="{C2EA6796-5DEE-41D5-817A-AD6FDAE75000}">
      <dgm:prSet/>
      <dgm:spPr/>
      <dgm:t>
        <a:bodyPr/>
        <a:lstStyle/>
        <a:p>
          <a:endParaRPr lang="ru-RU"/>
        </a:p>
      </dgm:t>
    </dgm:pt>
    <dgm:pt modelId="{E655666E-E12E-4893-9C7B-36EBE9B89E5D}" type="sibTrans" cxnId="{C2EA6796-5DEE-41D5-817A-AD6FDAE75000}">
      <dgm:prSet/>
      <dgm:spPr/>
      <dgm:t>
        <a:bodyPr/>
        <a:lstStyle/>
        <a:p>
          <a:endParaRPr lang="ru-RU"/>
        </a:p>
      </dgm:t>
    </dgm:pt>
    <dgm:pt modelId="{8AEFE4E9-198F-4BF0-82F2-2E54B0665E8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Умышленное причинение тяжкого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средней тяжести вреда здоровью (ст. 111,112)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D9D99-D2C3-42A0-AC70-D4360600630A}" type="parTrans" cxnId="{C1CB74AC-9B60-4B9C-8634-CBEA87B6AE9B}">
      <dgm:prSet/>
      <dgm:spPr/>
      <dgm:t>
        <a:bodyPr/>
        <a:lstStyle/>
        <a:p>
          <a:endParaRPr lang="ru-RU"/>
        </a:p>
      </dgm:t>
    </dgm:pt>
    <dgm:pt modelId="{24D6073F-D4EE-40CE-96AD-C9648E67B673}" type="sibTrans" cxnId="{C1CB74AC-9B60-4B9C-8634-CBEA87B6AE9B}">
      <dgm:prSet/>
      <dgm:spPr/>
      <dgm:t>
        <a:bodyPr/>
        <a:lstStyle/>
        <a:p>
          <a:endParaRPr lang="ru-RU"/>
        </a:p>
      </dgm:t>
    </dgm:pt>
    <dgm:pt modelId="{8D7B1F24-FD54-4921-9467-62EEB071BD38}">
      <dgm:prSet custT="1"/>
      <dgm:spPr/>
      <dgm:t>
        <a:bodyPr/>
        <a:lstStyle/>
        <a:p>
          <a:pPr algn="ctr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Похищение человека (ст. 126), Изнасилование (ст. 131), Насильственные действие сексуального характера (ст. 132)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EA8B0-66A5-466F-8E51-999B0FA5E898}" type="parTrans" cxnId="{800C8E5B-CB2A-4D90-B1FF-258B666C7EB9}">
      <dgm:prSet/>
      <dgm:spPr/>
      <dgm:t>
        <a:bodyPr/>
        <a:lstStyle/>
        <a:p>
          <a:endParaRPr lang="ru-RU"/>
        </a:p>
      </dgm:t>
    </dgm:pt>
    <dgm:pt modelId="{1AC48ACB-D0C2-4A31-AFB0-CD68E4CFE1CD}" type="sibTrans" cxnId="{800C8E5B-CB2A-4D90-B1FF-258B666C7EB9}">
      <dgm:prSet/>
      <dgm:spPr/>
      <dgm:t>
        <a:bodyPr/>
        <a:lstStyle/>
        <a:p>
          <a:endParaRPr lang="ru-RU"/>
        </a:p>
      </dgm:t>
    </dgm:pt>
    <dgm:pt modelId="{27ACC52C-220A-45C0-A070-941706773CA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Кражу (ст. 158), грабеж (ст. 161), разбой (ст. 162)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E4A7F-A6F3-4010-9D2B-7073A84BB708}" type="parTrans" cxnId="{5C0F8AD6-9EBB-420B-BED4-736446E70B56}">
      <dgm:prSet/>
      <dgm:spPr/>
      <dgm:t>
        <a:bodyPr/>
        <a:lstStyle/>
        <a:p>
          <a:endParaRPr lang="ru-RU"/>
        </a:p>
      </dgm:t>
    </dgm:pt>
    <dgm:pt modelId="{32B4544D-5D48-4E1B-A01D-071789186E94}" type="sibTrans" cxnId="{5C0F8AD6-9EBB-420B-BED4-736446E70B56}">
      <dgm:prSet/>
      <dgm:spPr/>
      <dgm:t>
        <a:bodyPr/>
        <a:lstStyle/>
        <a:p>
          <a:endParaRPr lang="ru-RU"/>
        </a:p>
      </dgm:t>
    </dgm:pt>
    <dgm:pt modelId="{CBBBBEF7-BA67-4D75-BF7C-3C3B6BDB63D9}">
      <dgm:prSet custT="1"/>
      <dgm:spPr/>
      <dgm:t>
        <a:bodyPr/>
        <a:lstStyle/>
        <a:p>
          <a:pPr rtl="0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Неправомерное завладение автомобилем или иным транспортным средством без цели хищения (угон) (ст.166) и т.д.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C7259-6B8C-4BB2-9A18-571CAC2A88E5}" type="parTrans" cxnId="{DC7C3C2C-9A55-4FCB-A554-8A8302301364}">
      <dgm:prSet/>
      <dgm:spPr/>
      <dgm:t>
        <a:bodyPr/>
        <a:lstStyle/>
        <a:p>
          <a:endParaRPr lang="ru-RU"/>
        </a:p>
      </dgm:t>
    </dgm:pt>
    <dgm:pt modelId="{D87FBE61-0A93-46EC-A72F-BEF8BE05F6E7}" type="sibTrans" cxnId="{DC7C3C2C-9A55-4FCB-A554-8A8302301364}">
      <dgm:prSet/>
      <dgm:spPr/>
      <dgm:t>
        <a:bodyPr/>
        <a:lstStyle/>
        <a:p>
          <a:endParaRPr lang="ru-RU"/>
        </a:p>
      </dgm:t>
    </dgm:pt>
    <dgm:pt modelId="{FD4C7ADD-2970-43D3-99B6-1A3BA3BFAC76}" type="pres">
      <dgm:prSet presAssocID="{5D3FF83F-E32E-4084-9673-6910C86A9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0302-7693-42B8-B501-DD436D3B3D52}" type="pres">
      <dgm:prSet presAssocID="{FE62E5D3-E882-4BEE-A817-E1D2040208CC}" presName="vertFlow" presStyleCnt="0"/>
      <dgm:spPr/>
      <dgm:t>
        <a:bodyPr/>
        <a:lstStyle/>
        <a:p>
          <a:endParaRPr lang="ru-RU"/>
        </a:p>
      </dgm:t>
    </dgm:pt>
    <dgm:pt modelId="{5E7A2E81-9D7E-4CCA-8C34-0CCF01BC78B4}" type="pres">
      <dgm:prSet presAssocID="{FE62E5D3-E882-4BEE-A817-E1D2040208CC}" presName="header" presStyleLbl="node1" presStyleIdx="0" presStyleCnt="1" custScaleX="462738" custScaleY="188775"/>
      <dgm:spPr/>
      <dgm:t>
        <a:bodyPr/>
        <a:lstStyle/>
        <a:p>
          <a:endParaRPr lang="ru-RU"/>
        </a:p>
      </dgm:t>
    </dgm:pt>
    <dgm:pt modelId="{1FC98BFD-FDF1-45B0-A6C9-FA6289AEB03A}" type="pres">
      <dgm:prSet presAssocID="{42860590-3F78-4F24-A63F-29839B23E01D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7A58F57-43B6-43EB-8FF8-A3BD4B5CA113}" type="pres">
      <dgm:prSet presAssocID="{A246CD3E-73D0-4385-8877-146DD6F10122}" presName="child" presStyleLbl="alignAccFollowNode1" presStyleIdx="0" presStyleCnt="5" custScaleX="452258" custScaleY="114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1D026-0A0B-4FF1-B64D-28ECC8168B47}" type="pres">
      <dgm:prSet presAssocID="{E655666E-E12E-4893-9C7B-36EBE9B89E5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E8E7C36-0EB8-4882-8DDC-539CA7346E50}" type="pres">
      <dgm:prSet presAssocID="{8AEFE4E9-198F-4BF0-82F2-2E54B0665E87}" presName="child" presStyleLbl="alignAccFollowNode1" presStyleIdx="1" presStyleCnt="5" custScaleX="452258" custScaleY="106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B0C23-9B5A-4741-84B4-E131C613F4E5}" type="pres">
      <dgm:prSet presAssocID="{24D6073F-D4EE-40CE-96AD-C9648E67B67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8FA0A86-92CA-418F-AF86-6389CB55A5AC}" type="pres">
      <dgm:prSet presAssocID="{8D7B1F24-FD54-4921-9467-62EEB071BD38}" presName="child" presStyleLbl="alignAccFollowNode1" presStyleIdx="2" presStyleCnt="5" custScaleX="452258" custScaleY="123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E27D7-4B6A-4C3A-8559-428F9660A784}" type="pres">
      <dgm:prSet presAssocID="{1AC48ACB-D0C2-4A31-AFB0-CD68E4CFE1C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2EDA585-7FE2-4DEB-A168-C4B08D2147AC}" type="pres">
      <dgm:prSet presAssocID="{27ACC52C-220A-45C0-A070-941706773CA7}" presName="child" presStyleLbl="alignAccFollowNode1" presStyleIdx="3" presStyleCnt="5" custScaleX="452258" custScaleY="128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91F51-93B0-4524-BFDD-C27786A4F735}" type="pres">
      <dgm:prSet presAssocID="{32B4544D-5D48-4E1B-A01D-071789186E9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6921984-21D5-4316-ACAD-146DD55B172F}" type="pres">
      <dgm:prSet presAssocID="{CBBBBEF7-BA67-4D75-BF7C-3C3B6BDB63D9}" presName="child" presStyleLbl="alignAccFollowNode1" presStyleIdx="4" presStyleCnt="5" custScaleX="452258" custScaleY="112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EEC1E-8876-4DE2-B305-8C0B47D3745D}" srcId="{5D3FF83F-E32E-4084-9673-6910C86A986F}" destId="{FE62E5D3-E882-4BEE-A817-E1D2040208CC}" srcOrd="0" destOrd="0" parTransId="{8453C635-649F-40F5-A80F-23532F6BFE5F}" sibTransId="{35B0558A-A088-4361-8E44-E246477730E9}"/>
    <dgm:cxn modelId="{12B8BB32-FA8E-417E-8B6C-E03CAE38DC07}" type="presOf" srcId="{24D6073F-D4EE-40CE-96AD-C9648E67B673}" destId="{382B0C23-9B5A-4741-84B4-E131C613F4E5}" srcOrd="0" destOrd="0" presId="urn:microsoft.com/office/officeart/2005/8/layout/lProcess1"/>
    <dgm:cxn modelId="{AC6D657C-C164-456A-8B99-4D1D1275B397}" type="presOf" srcId="{32B4544D-5D48-4E1B-A01D-071789186E94}" destId="{47591F51-93B0-4524-BFDD-C27786A4F735}" srcOrd="0" destOrd="0" presId="urn:microsoft.com/office/officeart/2005/8/layout/lProcess1"/>
    <dgm:cxn modelId="{C2EA6796-5DEE-41D5-817A-AD6FDAE75000}" srcId="{FE62E5D3-E882-4BEE-A817-E1D2040208CC}" destId="{A246CD3E-73D0-4385-8877-146DD6F10122}" srcOrd="0" destOrd="0" parTransId="{42860590-3F78-4F24-A63F-29839B23E01D}" sibTransId="{E655666E-E12E-4893-9C7B-36EBE9B89E5D}"/>
    <dgm:cxn modelId="{1A2148C2-DEF5-497B-8E0F-4826C15BD847}" type="presOf" srcId="{A246CD3E-73D0-4385-8877-146DD6F10122}" destId="{A7A58F57-43B6-43EB-8FF8-A3BD4B5CA113}" srcOrd="0" destOrd="0" presId="urn:microsoft.com/office/officeart/2005/8/layout/lProcess1"/>
    <dgm:cxn modelId="{DCEF5EC5-1F05-4C07-8755-8360CA87484C}" type="presOf" srcId="{FE62E5D3-E882-4BEE-A817-E1D2040208CC}" destId="{5E7A2E81-9D7E-4CCA-8C34-0CCF01BC78B4}" srcOrd="0" destOrd="0" presId="urn:microsoft.com/office/officeart/2005/8/layout/lProcess1"/>
    <dgm:cxn modelId="{C1CB74AC-9B60-4B9C-8634-CBEA87B6AE9B}" srcId="{FE62E5D3-E882-4BEE-A817-E1D2040208CC}" destId="{8AEFE4E9-198F-4BF0-82F2-2E54B0665E87}" srcOrd="1" destOrd="0" parTransId="{8ABD9D99-D2C3-42A0-AC70-D4360600630A}" sibTransId="{24D6073F-D4EE-40CE-96AD-C9648E67B673}"/>
    <dgm:cxn modelId="{F571E38B-1410-4148-BEA3-BBA2314A30C4}" type="presOf" srcId="{E655666E-E12E-4893-9C7B-36EBE9B89E5D}" destId="{7FB1D026-0A0B-4FF1-B64D-28ECC8168B47}" srcOrd="0" destOrd="0" presId="urn:microsoft.com/office/officeart/2005/8/layout/lProcess1"/>
    <dgm:cxn modelId="{8388E682-2E64-465D-9682-5CC4A2FFBCCD}" type="presOf" srcId="{8AEFE4E9-198F-4BF0-82F2-2E54B0665E87}" destId="{DE8E7C36-0EB8-4882-8DDC-539CA7346E50}" srcOrd="0" destOrd="0" presId="urn:microsoft.com/office/officeart/2005/8/layout/lProcess1"/>
    <dgm:cxn modelId="{A0DE4555-AE69-47E8-BA0B-1B012BC344C9}" type="presOf" srcId="{1AC48ACB-D0C2-4A31-AFB0-CD68E4CFE1CD}" destId="{431E27D7-4B6A-4C3A-8559-428F9660A784}" srcOrd="0" destOrd="0" presId="urn:microsoft.com/office/officeart/2005/8/layout/lProcess1"/>
    <dgm:cxn modelId="{1FFB15AF-4AD0-4B64-8491-64170BD81D7E}" type="presOf" srcId="{5D3FF83F-E32E-4084-9673-6910C86A986F}" destId="{FD4C7ADD-2970-43D3-99B6-1A3BA3BFAC76}" srcOrd="0" destOrd="0" presId="urn:microsoft.com/office/officeart/2005/8/layout/lProcess1"/>
    <dgm:cxn modelId="{3EFEB3D4-1E0B-4756-90E5-21D7BDA8D41E}" type="presOf" srcId="{42860590-3F78-4F24-A63F-29839B23E01D}" destId="{1FC98BFD-FDF1-45B0-A6C9-FA6289AEB03A}" srcOrd="0" destOrd="0" presId="urn:microsoft.com/office/officeart/2005/8/layout/lProcess1"/>
    <dgm:cxn modelId="{6D908F8B-95D8-4748-A0B8-5ABB667901F9}" type="presOf" srcId="{CBBBBEF7-BA67-4D75-BF7C-3C3B6BDB63D9}" destId="{36921984-21D5-4316-ACAD-146DD55B172F}" srcOrd="0" destOrd="0" presId="urn:microsoft.com/office/officeart/2005/8/layout/lProcess1"/>
    <dgm:cxn modelId="{7B9F738B-E506-4EF5-8104-DFC01B5236CF}" type="presOf" srcId="{8D7B1F24-FD54-4921-9467-62EEB071BD38}" destId="{B8FA0A86-92CA-418F-AF86-6389CB55A5AC}" srcOrd="0" destOrd="0" presId="urn:microsoft.com/office/officeart/2005/8/layout/lProcess1"/>
    <dgm:cxn modelId="{3630B0C4-91EC-4BD0-8522-1DFBA281A8FC}" type="presOf" srcId="{27ACC52C-220A-45C0-A070-941706773CA7}" destId="{B2EDA585-7FE2-4DEB-A168-C4B08D2147AC}" srcOrd="0" destOrd="0" presId="urn:microsoft.com/office/officeart/2005/8/layout/lProcess1"/>
    <dgm:cxn modelId="{800C8E5B-CB2A-4D90-B1FF-258B666C7EB9}" srcId="{FE62E5D3-E882-4BEE-A817-E1D2040208CC}" destId="{8D7B1F24-FD54-4921-9467-62EEB071BD38}" srcOrd="2" destOrd="0" parTransId="{756EA8B0-66A5-466F-8E51-999B0FA5E898}" sibTransId="{1AC48ACB-D0C2-4A31-AFB0-CD68E4CFE1CD}"/>
    <dgm:cxn modelId="{DC7C3C2C-9A55-4FCB-A554-8A8302301364}" srcId="{FE62E5D3-E882-4BEE-A817-E1D2040208CC}" destId="{CBBBBEF7-BA67-4D75-BF7C-3C3B6BDB63D9}" srcOrd="4" destOrd="0" parTransId="{8CBC7259-6B8C-4BB2-9A18-571CAC2A88E5}" sibTransId="{D87FBE61-0A93-46EC-A72F-BEF8BE05F6E7}"/>
    <dgm:cxn modelId="{5C0F8AD6-9EBB-420B-BED4-736446E70B56}" srcId="{FE62E5D3-E882-4BEE-A817-E1D2040208CC}" destId="{27ACC52C-220A-45C0-A070-941706773CA7}" srcOrd="3" destOrd="0" parTransId="{B88E4A7F-A6F3-4010-9D2B-7073A84BB708}" sibTransId="{32B4544D-5D48-4E1B-A01D-071789186E94}"/>
    <dgm:cxn modelId="{C970C99B-7F21-4C97-9E4F-D721200245FF}" type="presParOf" srcId="{FD4C7ADD-2970-43D3-99B6-1A3BA3BFAC76}" destId="{95DC0302-7693-42B8-B501-DD436D3B3D52}" srcOrd="0" destOrd="0" presId="urn:microsoft.com/office/officeart/2005/8/layout/lProcess1"/>
    <dgm:cxn modelId="{BA4A5195-266B-4FDE-854B-64EF8E9B99A5}" type="presParOf" srcId="{95DC0302-7693-42B8-B501-DD436D3B3D52}" destId="{5E7A2E81-9D7E-4CCA-8C34-0CCF01BC78B4}" srcOrd="0" destOrd="0" presId="urn:microsoft.com/office/officeart/2005/8/layout/lProcess1"/>
    <dgm:cxn modelId="{C6E71EB6-19C5-4212-8628-22DE8E487DC5}" type="presParOf" srcId="{95DC0302-7693-42B8-B501-DD436D3B3D52}" destId="{1FC98BFD-FDF1-45B0-A6C9-FA6289AEB03A}" srcOrd="1" destOrd="0" presId="urn:microsoft.com/office/officeart/2005/8/layout/lProcess1"/>
    <dgm:cxn modelId="{816FEEE3-1CB3-41D0-9E64-08149AD1D3FC}" type="presParOf" srcId="{95DC0302-7693-42B8-B501-DD436D3B3D52}" destId="{A7A58F57-43B6-43EB-8FF8-A3BD4B5CA113}" srcOrd="2" destOrd="0" presId="urn:microsoft.com/office/officeart/2005/8/layout/lProcess1"/>
    <dgm:cxn modelId="{CEE7A7DB-DB11-4636-ACCD-986D4A96BA8F}" type="presParOf" srcId="{95DC0302-7693-42B8-B501-DD436D3B3D52}" destId="{7FB1D026-0A0B-4FF1-B64D-28ECC8168B47}" srcOrd="3" destOrd="0" presId="urn:microsoft.com/office/officeart/2005/8/layout/lProcess1"/>
    <dgm:cxn modelId="{B8751018-1E50-4C43-9ADB-E0C916D843E6}" type="presParOf" srcId="{95DC0302-7693-42B8-B501-DD436D3B3D52}" destId="{DE8E7C36-0EB8-4882-8DDC-539CA7346E50}" srcOrd="4" destOrd="0" presId="urn:microsoft.com/office/officeart/2005/8/layout/lProcess1"/>
    <dgm:cxn modelId="{ED102390-77AE-4D5A-B60A-3BD3AF93FC9B}" type="presParOf" srcId="{95DC0302-7693-42B8-B501-DD436D3B3D52}" destId="{382B0C23-9B5A-4741-84B4-E131C613F4E5}" srcOrd="5" destOrd="0" presId="urn:microsoft.com/office/officeart/2005/8/layout/lProcess1"/>
    <dgm:cxn modelId="{E327D1A9-C99F-47D4-899C-E833CEA96351}" type="presParOf" srcId="{95DC0302-7693-42B8-B501-DD436D3B3D52}" destId="{B8FA0A86-92CA-418F-AF86-6389CB55A5AC}" srcOrd="6" destOrd="0" presId="urn:microsoft.com/office/officeart/2005/8/layout/lProcess1"/>
    <dgm:cxn modelId="{0BA41E66-88C2-42D5-85B7-FD59B077B279}" type="presParOf" srcId="{95DC0302-7693-42B8-B501-DD436D3B3D52}" destId="{431E27D7-4B6A-4C3A-8559-428F9660A784}" srcOrd="7" destOrd="0" presId="urn:microsoft.com/office/officeart/2005/8/layout/lProcess1"/>
    <dgm:cxn modelId="{E52CD7CA-3C83-46D9-920A-A084EAB05D16}" type="presParOf" srcId="{95DC0302-7693-42B8-B501-DD436D3B3D52}" destId="{B2EDA585-7FE2-4DEB-A168-C4B08D2147AC}" srcOrd="8" destOrd="0" presId="urn:microsoft.com/office/officeart/2005/8/layout/lProcess1"/>
    <dgm:cxn modelId="{6DCFE455-0F71-428B-BEAE-44907352BE3A}" type="presParOf" srcId="{95DC0302-7693-42B8-B501-DD436D3B3D52}" destId="{47591F51-93B0-4524-BFDD-C27786A4F735}" srcOrd="9" destOrd="0" presId="urn:microsoft.com/office/officeart/2005/8/layout/lProcess1"/>
    <dgm:cxn modelId="{D162D89F-4D34-4415-8B77-2B3BAB8C6E11}" type="presParOf" srcId="{95DC0302-7693-42B8-B501-DD436D3B3D52}" destId="{36921984-21D5-4316-ACAD-146DD55B172F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2E81-9D7E-4CCA-8C34-0CCF01BC78B4}">
      <dsp:nvSpPr>
        <dsp:cNvPr id="0" name=""/>
        <dsp:cNvSpPr/>
      </dsp:nvSpPr>
      <dsp:spPr>
        <a:xfrm>
          <a:off x="503265" y="1537"/>
          <a:ext cx="10658763" cy="108706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п.2 ст.20 УК РФ Лица, достигшие ко времени совершения преступления 14-го возраста, подлежат уголовной ответственности за: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104" y="33376"/>
        <a:ext cx="10595085" cy="1023388"/>
      </dsp:txXfrm>
    </dsp:sp>
    <dsp:sp modelId="{1FC98BFD-FDF1-45B0-A6C9-FA6289AEB03A}">
      <dsp:nvSpPr>
        <dsp:cNvPr id="0" name=""/>
        <dsp:cNvSpPr/>
      </dsp:nvSpPr>
      <dsp:spPr>
        <a:xfrm rot="5400000">
          <a:off x="5782260" y="1138991"/>
          <a:ext cx="100774" cy="1007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8F57-43B6-43EB-8FF8-A3BD4B5CA113}">
      <dsp:nvSpPr>
        <dsp:cNvPr id="0" name=""/>
        <dsp:cNvSpPr/>
      </dsp:nvSpPr>
      <dsp:spPr>
        <a:xfrm>
          <a:off x="623964" y="1290152"/>
          <a:ext cx="10417365" cy="65925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Убийство (статья 105)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273" y="1309461"/>
        <a:ext cx="10378747" cy="620635"/>
      </dsp:txXfrm>
    </dsp:sp>
    <dsp:sp modelId="{7FB1D026-0A0B-4FF1-B64D-28ECC8168B47}">
      <dsp:nvSpPr>
        <dsp:cNvPr id="0" name=""/>
        <dsp:cNvSpPr/>
      </dsp:nvSpPr>
      <dsp:spPr>
        <a:xfrm rot="5400000">
          <a:off x="5782260" y="1999793"/>
          <a:ext cx="100774" cy="1007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106331"/>
            <a:satOff val="-2657"/>
            <a:lumOff val="127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E7C36-0EB8-4882-8DDC-539CA7346E50}">
      <dsp:nvSpPr>
        <dsp:cNvPr id="0" name=""/>
        <dsp:cNvSpPr/>
      </dsp:nvSpPr>
      <dsp:spPr>
        <a:xfrm>
          <a:off x="623964" y="2150955"/>
          <a:ext cx="10417365" cy="61512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Умышленное причинение тяжкого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средней тяжести вреда здоровью (ст. 111,112)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980" y="2168971"/>
        <a:ext cx="10381333" cy="579088"/>
      </dsp:txXfrm>
    </dsp:sp>
    <dsp:sp modelId="{382B0C23-9B5A-4741-84B4-E131C613F4E5}">
      <dsp:nvSpPr>
        <dsp:cNvPr id="0" name=""/>
        <dsp:cNvSpPr/>
      </dsp:nvSpPr>
      <dsp:spPr>
        <a:xfrm rot="5400000">
          <a:off x="5782260" y="2816462"/>
          <a:ext cx="100774" cy="1007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212662"/>
            <a:satOff val="-5314"/>
            <a:lumOff val="254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A0A86-92CA-418F-AF86-6389CB55A5AC}">
      <dsp:nvSpPr>
        <dsp:cNvPr id="0" name=""/>
        <dsp:cNvSpPr/>
      </dsp:nvSpPr>
      <dsp:spPr>
        <a:xfrm>
          <a:off x="623964" y="2967624"/>
          <a:ext cx="10417365" cy="71214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Похищение человека (ст. 126), Изнасилование (ст. 131), Насильственные действие сексуального характера (ст. 132)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822" y="2988482"/>
        <a:ext cx="10375649" cy="670424"/>
      </dsp:txXfrm>
    </dsp:sp>
    <dsp:sp modelId="{431E27D7-4B6A-4C3A-8559-428F9660A784}">
      <dsp:nvSpPr>
        <dsp:cNvPr id="0" name=""/>
        <dsp:cNvSpPr/>
      </dsp:nvSpPr>
      <dsp:spPr>
        <a:xfrm rot="5400000">
          <a:off x="5782260" y="3730151"/>
          <a:ext cx="100774" cy="1007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212662"/>
            <a:satOff val="-5314"/>
            <a:lumOff val="254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DA585-7FE2-4DEB-A168-C4B08D2147AC}">
      <dsp:nvSpPr>
        <dsp:cNvPr id="0" name=""/>
        <dsp:cNvSpPr/>
      </dsp:nvSpPr>
      <dsp:spPr>
        <a:xfrm>
          <a:off x="623964" y="3881312"/>
          <a:ext cx="10417365" cy="73831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Кражу (ст. 158), грабеж (ст. 161), разбой (ст. 162)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588" y="3902936"/>
        <a:ext cx="10374117" cy="695064"/>
      </dsp:txXfrm>
    </dsp:sp>
    <dsp:sp modelId="{47591F51-93B0-4524-BFDD-C27786A4F735}">
      <dsp:nvSpPr>
        <dsp:cNvPr id="0" name=""/>
        <dsp:cNvSpPr/>
      </dsp:nvSpPr>
      <dsp:spPr>
        <a:xfrm rot="5400000">
          <a:off x="5782260" y="4670012"/>
          <a:ext cx="100774" cy="1007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106331"/>
            <a:satOff val="-2657"/>
            <a:lumOff val="127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21984-21D5-4316-ACAD-146DD55B172F}">
      <dsp:nvSpPr>
        <dsp:cNvPr id="0" name=""/>
        <dsp:cNvSpPr/>
      </dsp:nvSpPr>
      <dsp:spPr>
        <a:xfrm>
          <a:off x="623964" y="4821174"/>
          <a:ext cx="10417365" cy="64989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Неправомерное завладение автомобилем или иным транспортным средством без цели хищения (угон) (ст.166) и т.д.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999" y="4840209"/>
        <a:ext cx="10379295" cy="611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0.07586</cdr:x>
      <cdr:y>0</cdr:y>
    </cdr:from>
    <cdr:to>
      <cdr:x>0.9931</cdr:x>
      <cdr:y>0.17949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5202" y="0"/>
          <a:ext cx="913132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Правонарушения, совершенные воспитанниками МБУ «МЦПД»  в 2017-2018 гг.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0.58519</cdr:x>
      <cdr:y>0.26923</cdr:y>
    </cdr:from>
    <cdr:to>
      <cdr:x>0.95008</cdr:x>
      <cdr:y>0.4359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1512168"/>
          <a:ext cx="381642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0.61962</cdr:x>
      <cdr:y>0.34615</cdr:y>
    </cdr:from>
    <cdr:to>
      <cdr:x>0.64027</cdr:x>
      <cdr:y>0.37179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80720" y="1944216"/>
          <a:ext cx="216024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0.54388</cdr:x>
      <cdr:y>0.20513</cdr:y>
    </cdr:from>
    <cdr:to>
      <cdr:x>0.97761</cdr:x>
      <cdr:y>0.5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152128"/>
          <a:ext cx="4536504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0.55077</cdr:x>
      <cdr:y>0.21795</cdr:y>
    </cdr:from>
    <cdr:to>
      <cdr:x>0.90877</cdr:x>
      <cdr:y>0.47436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60640" y="1224136"/>
          <a:ext cx="374441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0.61273</cdr:x>
      <cdr:y>0.30769</cdr:y>
    </cdr:from>
    <cdr:to>
      <cdr:x>0.9845</cdr:x>
      <cdr:y>0.57692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08712" y="1728192"/>
          <a:ext cx="3888432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Дисциплинарные  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Уголовные</a:t>
          </a:r>
        </a:p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Административные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0.61962</cdr:x>
      <cdr:y>0.41026</cdr:y>
    </cdr:from>
    <cdr:to>
      <cdr:x>0.64027</cdr:x>
      <cdr:y>0.4359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480720" y="2304256"/>
          <a:ext cx="216024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0.61962</cdr:x>
      <cdr:y>0.47436</cdr:y>
    </cdr:from>
    <cdr:to>
      <cdr:x>0.64027</cdr:x>
      <cdr:y>0.5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6480720" y="2664296"/>
          <a:ext cx="216024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04E3-9211-4125-BF80-5E2BBD3AB16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A04E7-29A9-42A0-9A09-FAC1E54D1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7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AD8D-02C1-4215-992D-CE9AFB45B6E8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35E1-C246-41F3-9488-E0A9DF33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0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64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13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7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1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8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8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2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2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8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4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35E1-C246-41F3-9488-E0A9DF3309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1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7603" y="3124923"/>
            <a:ext cx="8228529" cy="1894801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7603" y="5004480"/>
            <a:ext cx="8228529" cy="1371918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tx2"/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18" y="1110946"/>
            <a:ext cx="2286529" cy="50793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3989" y="4118707"/>
            <a:ext cx="3658447" cy="51199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7934" y="0"/>
            <a:ext cx="812694" cy="6859588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00" y="0"/>
            <a:ext cx="139534" cy="6859588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628" y="0"/>
            <a:ext cx="242464" cy="6859588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562" y="0"/>
            <a:ext cx="307000" cy="6859588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74" y="0"/>
            <a:ext cx="0" cy="685958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041" y="0"/>
            <a:ext cx="0" cy="685958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668" y="0"/>
            <a:ext cx="0" cy="685958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1887" y="0"/>
            <a:ext cx="0" cy="6859588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215" y="0"/>
            <a:ext cx="0" cy="6859588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0226" y="0"/>
            <a:ext cx="0" cy="6859588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388" y="0"/>
            <a:ext cx="101587" cy="6859588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694" y="3429794"/>
            <a:ext cx="1726975" cy="12957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5949" y="4867879"/>
            <a:ext cx="855121" cy="64157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584" y="5501906"/>
            <a:ext cx="182856" cy="13719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655" y="5789492"/>
            <a:ext cx="365712" cy="27438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39669" y="4496841"/>
            <a:ext cx="487617" cy="36584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162" y="4929843"/>
            <a:ext cx="812694" cy="5176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234909" cy="58528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521" y="1600570"/>
            <a:ext cx="9955504" cy="487488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603" y="2896270"/>
            <a:ext cx="8228529" cy="2054066"/>
          </a:xfrm>
        </p:spPr>
        <p:txBody>
          <a:bodyPr/>
          <a:lstStyle>
            <a:lvl1pPr algn="l">
              <a:buNone/>
              <a:defRPr sz="36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7603" y="5011310"/>
            <a:ext cx="8228529" cy="1371918"/>
          </a:xfrm>
        </p:spPr>
        <p:txBody>
          <a:bodyPr anchor="t"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198" y="1107280"/>
            <a:ext cx="2286529" cy="50793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4239" y="4115846"/>
            <a:ext cx="3658447" cy="51199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7934" y="0"/>
            <a:ext cx="812694" cy="6859588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00" y="0"/>
            <a:ext cx="139534" cy="6859588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628" y="0"/>
            <a:ext cx="242464" cy="6859588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562" y="0"/>
            <a:ext cx="307000" cy="6859588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74" y="0"/>
            <a:ext cx="0" cy="685958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041" y="0"/>
            <a:ext cx="0" cy="685958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668" y="0"/>
            <a:ext cx="0" cy="6859588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1887" y="0"/>
            <a:ext cx="0" cy="6859588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215" y="0"/>
            <a:ext cx="0" cy="6859588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388" y="0"/>
            <a:ext cx="101587" cy="6859588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694" y="3429794"/>
            <a:ext cx="1726975" cy="12957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042" y="4867879"/>
            <a:ext cx="855121" cy="64157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584" y="5501906"/>
            <a:ext cx="182856" cy="13719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655" y="5792541"/>
            <a:ext cx="365712" cy="27438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060" y="4480925"/>
            <a:ext cx="487617" cy="36584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29013" y="0"/>
            <a:ext cx="0" cy="6859588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255" y="4929843"/>
            <a:ext cx="812694" cy="5176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521" y="1600570"/>
            <a:ext cx="4876165" cy="457305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2923" y="1600570"/>
            <a:ext cx="4876165" cy="457305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10057091" cy="1143265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521" y="2362747"/>
            <a:ext cx="4876165" cy="38871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8541" y="2362747"/>
            <a:ext cx="4876165" cy="38871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521" y="1570084"/>
            <a:ext cx="4876165" cy="6585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0446" y="1570084"/>
            <a:ext cx="4876165" cy="6585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2479" y="0"/>
            <a:ext cx="0" cy="685958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5497" y="3125034"/>
            <a:ext cx="6310821" cy="609521"/>
          </a:xfrm>
        </p:spPr>
        <p:txBody>
          <a:bodyPr anchor="b"/>
          <a:lstStyle>
            <a:lvl1pPr algn="l">
              <a:buNone/>
              <a:defRPr sz="24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1858" y="274383"/>
            <a:ext cx="2035799" cy="4984634"/>
          </a:xfrm>
        </p:spPr>
        <p:txBody>
          <a:bodyPr/>
          <a:lstStyle>
            <a:lvl1pPr marL="0" indent="0">
              <a:spcBef>
                <a:spcPts val="476"/>
              </a:spcBef>
              <a:spcAft>
                <a:spcPts val="1190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0116" y="0"/>
            <a:ext cx="0" cy="685958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5320" y="0"/>
            <a:ext cx="0" cy="6859588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7239" y="0"/>
            <a:ext cx="0" cy="6859588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4066" y="0"/>
            <a:ext cx="406347" cy="6859588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5653" y="0"/>
            <a:ext cx="0" cy="685958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3848" y="5716323"/>
            <a:ext cx="731425" cy="548767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347" y="274384"/>
            <a:ext cx="7517421" cy="632911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2479" y="0"/>
            <a:ext cx="0" cy="685958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3848" y="5716323"/>
            <a:ext cx="731425" cy="548767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6545" y="3125034"/>
            <a:ext cx="6310821" cy="609521"/>
          </a:xfrm>
        </p:spPr>
        <p:txBody>
          <a:bodyPr anchor="b"/>
          <a:lstStyle>
            <a:lvl1pPr algn="l">
              <a:buNone/>
              <a:defRPr sz="24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8529" cy="6859588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8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19890" y="264856"/>
            <a:ext cx="2031736" cy="4957196"/>
          </a:xfrm>
        </p:spPr>
        <p:txBody>
          <a:bodyPr rot="0" spcFirstLastPara="0" vertOverflow="overflow" horzOverflow="overflow" vert="horz" wrap="square" lIns="108850" tIns="54425" rIns="108850" bIns="54425" numCol="1" spcCol="326551" rtlCol="0" fromWordArt="0" anchor="t" anchorCtr="0" forceAA="0" compatLnSpc="1">
            <a:normAutofit/>
          </a:bodyPr>
          <a:lstStyle>
            <a:lvl1pPr marL="0" indent="0">
              <a:spcBef>
                <a:spcPts val="119"/>
              </a:spcBef>
              <a:spcAft>
                <a:spcPts val="476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7239" y="0"/>
            <a:ext cx="0" cy="6859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4066" y="0"/>
            <a:ext cx="406347" cy="6859588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5653" y="0"/>
            <a:ext cx="0" cy="685958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0116" y="0"/>
            <a:ext cx="0" cy="685958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5320" y="0"/>
            <a:ext cx="0" cy="6859588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2479" y="0"/>
            <a:ext cx="0" cy="6859588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521" y="274701"/>
            <a:ext cx="9955504" cy="1143265"/>
          </a:xfrm>
          <a:prstGeom prst="rect">
            <a:avLst/>
          </a:prstGeom>
        </p:spPr>
        <p:txBody>
          <a:bodyPr vert="horz" lIns="108850" tIns="54425" rIns="108850" bIns="54425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521" y="1600570"/>
            <a:ext cx="9955504" cy="4874881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2915" y="1018171"/>
            <a:ext cx="2012146" cy="511997"/>
          </a:xfrm>
          <a:prstGeom prst="rect">
            <a:avLst/>
          </a:prstGeom>
        </p:spPr>
        <p:txBody>
          <a:bodyPr vert="horz" lIns="108850" tIns="54425" rIns="108850" bIns="54425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1787" y="3677219"/>
            <a:ext cx="3201141" cy="487617"/>
          </a:xfrm>
          <a:prstGeom prst="rect">
            <a:avLst/>
          </a:prstGeom>
        </p:spPr>
        <p:txBody>
          <a:bodyPr vert="horz" lIns="108850" tIns="54425" rIns="108850" bIns="5442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587" y="0"/>
            <a:ext cx="0" cy="6859588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7239" y="0"/>
            <a:ext cx="0" cy="6859588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4066" y="0"/>
            <a:ext cx="406347" cy="6859588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5653" y="0"/>
            <a:ext cx="0" cy="685958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3848" y="5716323"/>
            <a:ext cx="731425" cy="548767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7277" y="5735378"/>
            <a:ext cx="812694" cy="521329"/>
          </a:xfrm>
          <a:prstGeom prst="rect">
            <a:avLst/>
          </a:prstGeom>
        </p:spPr>
        <p:txBody>
          <a:bodyPr vert="horz" lIns="108850" tIns="54425" rIns="108850" bIns="54425" anchor="ctr"/>
          <a:lstStyle>
            <a:lvl1pPr algn="ctr" eaLnBrk="1" latinLnBrk="0" hangingPunct="1">
              <a:defRPr kumimoji="0" sz="17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551" indent="-326551" algn="l" rtl="0" eaLnBrk="1" latinLnBrk="0" hangingPunct="1">
        <a:spcBef>
          <a:spcPts val="714"/>
        </a:spcBef>
        <a:buClr>
          <a:schemeClr val="accent1"/>
        </a:buClr>
        <a:buSzPct val="70000"/>
        <a:buFont typeface="Wingdings"/>
        <a:buChar char="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326551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177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052" indent="-2177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603" indent="-2177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153" indent="-21770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394704" indent="-2177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21254" indent="-21770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7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047805" indent="-2177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622599" y="189434"/>
            <a:ext cx="10657184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бюджетное учреждение для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детей-сирот </a:t>
            </a: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детей, оставшихся без попечения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marL="0" indent="0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"Мохсоголлохский Центр помощи детям, оставшимся без попечения родителей" МР "Хангаласский улус" РС (Я)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 среди воспитанников Центра помощи детям: проблема и пути ее решения</a:t>
            </a:r>
          </a:p>
          <a:p>
            <a:pPr algn="r">
              <a:lnSpc>
                <a:spcPct val="11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 МБУ «МЦПД»   </a:t>
            </a:r>
          </a:p>
          <a:p>
            <a:pPr algn="r">
              <a:lnSpc>
                <a:spcPct val="11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Ильин Василий 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иколаевич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2250" y="189434"/>
            <a:ext cx="7037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 МАТЕРЕЙ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совет матерей\1489052472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1112764"/>
            <a:ext cx="5760640" cy="54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20" y="1400797"/>
            <a:ext cx="10886285" cy="562939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Изменить </a:t>
            </a:r>
            <a:r>
              <a:rPr lang="ru-RU" b="1" dirty="0"/>
              <a:t>алгоритм направление детей в социальные учреждения </a:t>
            </a:r>
            <a:r>
              <a:rPr lang="ru-RU" dirty="0"/>
              <a:t>(учитывать типы учреждений по воспитанию детей, ограничивать общение с родными, друзьями и теми людьми, которые оказывают явное негативное влияние на ребенка)</a:t>
            </a:r>
          </a:p>
          <a:p>
            <a:pPr lvl="0"/>
            <a:r>
              <a:rPr lang="ru-RU" b="1" dirty="0"/>
              <a:t>Строже наказывать за повторное правонарушение</a:t>
            </a:r>
            <a:r>
              <a:rPr lang="ru-RU" dirty="0"/>
              <a:t> (дети чувствуют безнаказанность)</a:t>
            </a:r>
          </a:p>
          <a:p>
            <a:pPr lvl="0"/>
            <a:r>
              <a:rPr lang="ru-RU" b="1" dirty="0"/>
              <a:t>Использовать опыт работы Совета отцов и Совета матерей МБУ «МЦПД» в других организациях.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2878" y="189434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0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7855" y="2925740"/>
            <a:ext cx="9008295" cy="192356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spAutoFit/>
          </a:bodyPr>
          <a:lstStyle/>
          <a:p>
            <a:pPr algn="ctr"/>
            <a:r>
              <a:rPr lang="ru-RU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053530"/>
            <a:ext cx="9955504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презентации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21" y="2349674"/>
            <a:ext cx="9955504" cy="4125777"/>
          </a:xfrm>
        </p:spPr>
        <p:txBody>
          <a:bodyPr>
            <a:normAutofit/>
          </a:bodyPr>
          <a:lstStyle/>
          <a:p>
            <a:r>
              <a:rPr lang="ru-RU" sz="3600" dirty="0"/>
              <a:t>дать общий анализ правонарушений и рассказать о некоторых формах профилактической </a:t>
            </a:r>
            <a:r>
              <a:rPr lang="ru-RU" sz="3600" dirty="0" smtClean="0"/>
              <a:t>работы</a:t>
            </a:r>
            <a:r>
              <a:rPr lang="ru-RU" sz="3600" dirty="0"/>
              <a:t> </a:t>
            </a:r>
            <a:r>
              <a:rPr lang="ru-RU" sz="3600" dirty="0" smtClean="0"/>
              <a:t>на примере МБУ </a:t>
            </a:r>
            <a:r>
              <a:rPr lang="ru-RU" sz="3600" dirty="0" err="1" smtClean="0"/>
              <a:t>Мохсоголлохский</a:t>
            </a:r>
            <a:r>
              <a:rPr lang="ru-RU" sz="3600" dirty="0" smtClean="0"/>
              <a:t> Центр помощи детям, оставшимся без попечения родителей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8278827"/>
              </p:ext>
            </p:extLst>
          </p:nvPr>
        </p:nvGraphicFramePr>
        <p:xfrm>
          <a:off x="550590" y="765498"/>
          <a:ext cx="1045926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175326" y="621482"/>
            <a:ext cx="4187101" cy="1944216"/>
            <a:chOff x="4334695" y="720437"/>
            <a:chExt cx="3710004" cy="112039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34695" y="720437"/>
              <a:ext cx="3710004" cy="11203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389388" y="775130"/>
              <a:ext cx="3600618" cy="1011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Times New Roman" pitchFamily="18" charset="0"/>
                  <a:cs typeface="Times New Roman" pitchFamily="18" charset="0"/>
                </a:rPr>
                <a:t>Негативное влияние старших по возрасту</a:t>
              </a:r>
              <a:endParaRPr lang="ru-RU" sz="2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9098" y="725672"/>
            <a:ext cx="3817436" cy="1840026"/>
            <a:chOff x="2156832" y="0"/>
            <a:chExt cx="4921648" cy="143925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156832" y="0"/>
              <a:ext cx="4921648" cy="143925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27091" y="70259"/>
              <a:ext cx="4781130" cy="1298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Times New Roman" pitchFamily="18" charset="0"/>
                  <a:cs typeface="Times New Roman" pitchFamily="18" charset="0"/>
                </a:rPr>
                <a:t>Недостаточное знание законодательства, правил поведения</a:t>
              </a:r>
              <a:endParaRPr lang="ru-RU" sz="2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5326" y="4005296"/>
            <a:ext cx="4104455" cy="2273764"/>
            <a:chOff x="2891777" y="750728"/>
            <a:chExt cx="7416812" cy="233440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891777" y="750728"/>
              <a:ext cx="7416812" cy="233440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005733" y="864684"/>
              <a:ext cx="7188900" cy="2106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Times New Roman" pitchFamily="18" charset="0"/>
                  <a:cs typeface="Times New Roman" pitchFamily="18" charset="0"/>
                </a:rPr>
                <a:t>Склонение к этому других воспитанников</a:t>
              </a:r>
              <a:endParaRPr lang="ru-RU" sz="2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66614" y="4005296"/>
            <a:ext cx="3673420" cy="2232810"/>
            <a:chOff x="743" y="0"/>
            <a:chExt cx="9216279" cy="288144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43" y="0"/>
              <a:ext cx="9216279" cy="28814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1404" y="140661"/>
              <a:ext cx="8934957" cy="2600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Склонность к </a:t>
              </a:r>
              <a:r>
                <a:rPr lang="ru-RU" sz="2200" dirty="0" err="1" smtClean="0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2200" kern="1200" dirty="0" err="1" smtClean="0">
                  <a:latin typeface="Times New Roman" pitchFamily="18" charset="0"/>
                  <a:cs typeface="Times New Roman" pitchFamily="18" charset="0"/>
                </a:rPr>
                <a:t>евиантному</a:t>
              </a:r>
              <a:r>
                <a:rPr lang="ru-RU" sz="2200" kern="1200" dirty="0" smtClean="0">
                  <a:latin typeface="Times New Roman" pitchFamily="18" charset="0"/>
                  <a:cs typeface="Times New Roman" pitchFamily="18" charset="0"/>
                </a:rPr>
                <a:t> поведению</a:t>
              </a:r>
              <a:endParaRPr lang="ru-RU" sz="2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 descr="Дети, мальчики, девочки - в клипарте от tapeni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8" y="1197546"/>
            <a:ext cx="2448272" cy="432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2926854" y="2709714"/>
            <a:ext cx="1475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26854" y="3501802"/>
            <a:ext cx="1475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031310" y="2709714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103318" y="342979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17427"/>
            <a:ext cx="9955504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Кроме того, очагом (источником) предыдущего слайда является совместное проживание обычных детей с детьми с 7 и 8 вида и дети освободившиеся с СИЗО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0560925"/>
              </p:ext>
            </p:extLst>
          </p:nvPr>
        </p:nvGraphicFramePr>
        <p:xfrm>
          <a:off x="694606" y="1197546"/>
          <a:ext cx="1015312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295670"/>
              </p:ext>
            </p:extLst>
          </p:nvPr>
        </p:nvGraphicFramePr>
        <p:xfrm>
          <a:off x="694606" y="3026448"/>
          <a:ext cx="1015312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011635"/>
              </p:ext>
            </p:extLst>
          </p:nvPr>
        </p:nvGraphicFramePr>
        <p:xfrm>
          <a:off x="766614" y="4792197"/>
          <a:ext cx="1008112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78782" y="6341473"/>
            <a:ext cx="360040" cy="184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92812" y="61209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вида и освободившиеся из СИЗО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190" y="6381543"/>
            <a:ext cx="360040" cy="184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5390" y="62892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стальные дети</a:t>
            </a:r>
          </a:p>
        </p:txBody>
      </p:sp>
    </p:spTree>
    <p:extLst>
      <p:ext uri="{BB962C8B-B14F-4D97-AF65-F5344CB8AC3E}">
        <p14:creationId xmlns:p14="http://schemas.microsoft.com/office/powerpoint/2010/main" val="11826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3" y="189435"/>
            <a:ext cx="11809310" cy="720079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Правовой статус ребенка от 6 до 14 лет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364236"/>
              </p:ext>
            </p:extLst>
          </p:nvPr>
        </p:nvGraphicFramePr>
        <p:xfrm>
          <a:off x="381103" y="1053530"/>
          <a:ext cx="1147474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54007"/>
              </p:ext>
            </p:extLst>
          </p:nvPr>
        </p:nvGraphicFramePr>
        <p:xfrm>
          <a:off x="622597" y="1053530"/>
          <a:ext cx="10657185" cy="5730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52395"/>
                <a:gridCol w="3552395"/>
                <a:gridCol w="3552395"/>
              </a:tblGrid>
              <a:tr h="7363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Права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Обязанности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n-lt"/>
                          <a:cs typeface="+mn-cs"/>
                        </a:rPr>
                        <a:t>Последствие (ответственность)</a:t>
                      </a:r>
                      <a:r>
                        <a:rPr lang="ru-RU" sz="2200" b="1" baseline="0" dirty="0" smtClean="0">
                          <a:latin typeface="+mn-lt"/>
                          <a:cs typeface="+mn-cs"/>
                        </a:rPr>
                        <a:t> 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229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На заботу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воспитание законным представителям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Выражать свое мнение при решений в семье любого вопроса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На защиту своих прав и законных интересов родителями, на участие в детском общественном объединении.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На самостоятельное обращение в орган опеки и попечительства за защитой своих прав.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Совершать мелкие бытовые сделки.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Слушать воспитателей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Соблюдать правила поведения в школе,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Центре и общественных местах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Получить основное общее образование.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Соблюдать Устав Центра.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Перед воспитателями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Перед своей совестью, перед учителями,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администрацией школы и центра.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За совершение общественно-опасных действий, бродяжничество-самовольные уходы, уклонение от учебы.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С 11 лет помещение в специальное воспитательное учреждение закрытого типа (спецшкола) в случае злостного нарушения правил поведения.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8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0" y="0"/>
            <a:ext cx="11809310" cy="720079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Правовой статус ребенка от 14 до 18 лет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69322"/>
              </p:ext>
            </p:extLst>
          </p:nvPr>
        </p:nvGraphicFramePr>
        <p:xfrm>
          <a:off x="381103" y="1053530"/>
          <a:ext cx="1147474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32987"/>
              </p:ext>
            </p:extLst>
          </p:nvPr>
        </p:nvGraphicFramePr>
        <p:xfrm>
          <a:off x="622598" y="685026"/>
          <a:ext cx="10801200" cy="5913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84375"/>
                <a:gridCol w="3534040"/>
                <a:gridCol w="3882785"/>
              </a:tblGrid>
              <a:tr h="4253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Обязанности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+mn-cs"/>
                        </a:rPr>
                        <a:t>Последствие</a:t>
                      </a:r>
                      <a:r>
                        <a:rPr lang="ru-RU" sz="1800" b="1" baseline="0" dirty="0" smtClean="0">
                          <a:latin typeface="+mn-lt"/>
                          <a:cs typeface="+mn-cs"/>
                        </a:rPr>
                        <a:t> (ответственность)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12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000" dirty="0" smtClean="0"/>
                        <a:t>1. Получить паспорт гражданина РФ.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Самостоятельно обращаться в суд для защиты своих прав.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Работать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свободное от учебы время с согласия законных представителей.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Самостоятельно распоряжаться своим заработком, стипендией, иными доходами.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Самостоятельно осуществлять свои авторские права.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6. Управлять велосипедом, а с 16 лет - мопедом.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Слушать воспитателей.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Соблюдать правила поведения в школе,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и общественных местах.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Получить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основное общее образование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Соблюдать Устав центра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С 17 лет встать на воинский учет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000" dirty="0" smtClean="0"/>
                        <a:t>1. Исключения</a:t>
                      </a:r>
                      <a:r>
                        <a:rPr lang="ru-RU" sz="2000" baseline="0" dirty="0" smtClean="0"/>
                        <a:t> из школы за совершение правонарушений, в том числе грубые и неоднократные нарушения правил поведения в школе.</a:t>
                      </a: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Возмещение причиненного вреда.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Ответственность за нарушение трудовой дисциплины.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Уголовная ответственность за отдельные виды преступлений с 14 лет, полная ответственность с 16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5353919"/>
              </p:ext>
            </p:extLst>
          </p:nvPr>
        </p:nvGraphicFramePr>
        <p:xfrm>
          <a:off x="263352" y="1197546"/>
          <a:ext cx="1166529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582" y="189435"/>
            <a:ext cx="10945215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Регулярно проводятся профилактические беседы с воспитанниками «МЦПД»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вет отцов\IMG_20180326_16020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1413570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5954" y="499269"/>
            <a:ext cx="5870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Совет отцов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user\Desktop\совет отцов\15221066885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1362770"/>
            <a:ext cx="3368824" cy="18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овет отцов\IMG_20180326_1357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4040932"/>
            <a:ext cx="3351560" cy="25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96" y="4231795"/>
            <a:ext cx="3549526" cy="23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esktop\совет матерей\IMG_20180926_1519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1" y="1271758"/>
            <a:ext cx="3343019" cy="25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1511</TotalTime>
  <Words>680</Words>
  <Application>Microsoft Office PowerPoint</Application>
  <PresentationFormat>Произвольный</PresentationFormat>
  <Paragraphs>95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Цель презентации</vt:lpstr>
      <vt:lpstr>Презентация PowerPoint</vt:lpstr>
      <vt:lpstr>Презентация PowerPoint</vt:lpstr>
      <vt:lpstr>Кроме того, очагом (источником) предыдущего слайда является совместное проживание обычных детей с детьми с 7 и 8 вида и дети освободившиеся с СИЗО</vt:lpstr>
      <vt:lpstr>Правовой статус ребенка от 6 до 14 лет</vt:lpstr>
      <vt:lpstr>Правовой статус ребенка от 14 до 18 лет</vt:lpstr>
      <vt:lpstr>Регулярно проводятся профилактические беседы с воспитанниками «МЦПД»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Саха (Якутия) ГБПОУ РС (Я) «ЯКУТСКИЙ СЕЛЬСКОХОЗЯЙСТВЕННЫЙ ТЕХНИКУМ» Отделение подготовки руководящих кадров Экономико–правовых специальностей  Специальность: 40.02.01 Право и организация социального обеспечения</dc:title>
  <dc:creator>asus</dc:creator>
  <cp:lastModifiedBy>user</cp:lastModifiedBy>
  <cp:revision>88</cp:revision>
  <cp:lastPrinted>2018-10-24T02:47:53Z</cp:lastPrinted>
  <dcterms:created xsi:type="dcterms:W3CDTF">2018-06-05T04:10:41Z</dcterms:created>
  <dcterms:modified xsi:type="dcterms:W3CDTF">2018-10-24T22:07:08Z</dcterms:modified>
</cp:coreProperties>
</file>